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81"/>
  </p:notesMasterIdLst>
  <p:sldIdLst>
    <p:sldId id="256" r:id="rId3"/>
    <p:sldId id="257" r:id="rId4"/>
    <p:sldId id="315" r:id="rId5"/>
    <p:sldId id="258" r:id="rId6"/>
    <p:sldId id="316" r:id="rId7"/>
    <p:sldId id="259" r:id="rId8"/>
    <p:sldId id="261" r:id="rId9"/>
    <p:sldId id="262" r:id="rId10"/>
    <p:sldId id="317" r:id="rId11"/>
    <p:sldId id="263" r:id="rId12"/>
    <p:sldId id="266" r:id="rId13"/>
    <p:sldId id="267" r:id="rId14"/>
    <p:sldId id="282" r:id="rId15"/>
    <p:sldId id="268" r:id="rId16"/>
    <p:sldId id="322" r:id="rId17"/>
    <p:sldId id="283" r:id="rId18"/>
    <p:sldId id="320" r:id="rId19"/>
    <p:sldId id="321" r:id="rId20"/>
    <p:sldId id="323" r:id="rId21"/>
    <p:sldId id="324" r:id="rId22"/>
    <p:sldId id="325" r:id="rId23"/>
    <p:sldId id="326" r:id="rId24"/>
    <p:sldId id="272" r:id="rId25"/>
    <p:sldId id="284" r:id="rId26"/>
    <p:sldId id="271" r:id="rId27"/>
    <p:sldId id="287" r:id="rId28"/>
    <p:sldId id="273" r:id="rId29"/>
    <p:sldId id="288" r:id="rId30"/>
    <p:sldId id="289" r:id="rId31"/>
    <p:sldId id="274" r:id="rId32"/>
    <p:sldId id="275" r:id="rId33"/>
    <p:sldId id="276" r:id="rId34"/>
    <p:sldId id="303" r:id="rId35"/>
    <p:sldId id="278" r:id="rId36"/>
    <p:sldId id="290" r:id="rId37"/>
    <p:sldId id="286" r:id="rId38"/>
    <p:sldId id="279" r:id="rId39"/>
    <p:sldId id="264" r:id="rId40"/>
    <p:sldId id="280" r:id="rId41"/>
    <p:sldId id="292" r:id="rId42"/>
    <p:sldId id="293" r:id="rId43"/>
    <p:sldId id="281" r:id="rId44"/>
    <p:sldId id="291" r:id="rId45"/>
    <p:sldId id="327" r:id="rId46"/>
    <p:sldId id="318" r:id="rId47"/>
    <p:sldId id="277" r:id="rId48"/>
    <p:sldId id="294" r:id="rId49"/>
    <p:sldId id="295" r:id="rId50"/>
    <p:sldId id="306" r:id="rId51"/>
    <p:sldId id="307" r:id="rId52"/>
    <p:sldId id="308" r:id="rId53"/>
    <p:sldId id="296" r:id="rId54"/>
    <p:sldId id="298" r:id="rId55"/>
    <p:sldId id="297" r:id="rId56"/>
    <p:sldId id="299" r:id="rId57"/>
    <p:sldId id="300" r:id="rId58"/>
    <p:sldId id="301" r:id="rId59"/>
    <p:sldId id="331" r:id="rId60"/>
    <p:sldId id="329" r:id="rId61"/>
    <p:sldId id="330" r:id="rId62"/>
    <p:sldId id="302" r:id="rId63"/>
    <p:sldId id="304" r:id="rId64"/>
    <p:sldId id="305" r:id="rId65"/>
    <p:sldId id="328" r:id="rId66"/>
    <p:sldId id="309" r:id="rId67"/>
    <p:sldId id="311" r:id="rId68"/>
    <p:sldId id="310" r:id="rId69"/>
    <p:sldId id="319" r:id="rId70"/>
    <p:sldId id="312" r:id="rId71"/>
    <p:sldId id="333" r:id="rId72"/>
    <p:sldId id="332" r:id="rId73"/>
    <p:sldId id="334" r:id="rId74"/>
    <p:sldId id="335" r:id="rId75"/>
    <p:sldId id="336" r:id="rId76"/>
    <p:sldId id="337" r:id="rId77"/>
    <p:sldId id="338" r:id="rId78"/>
    <p:sldId id="339" r:id="rId79"/>
    <p:sldId id="313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215" autoAdjust="0"/>
    <p:restoredTop sz="82526" autoAdjust="0"/>
  </p:normalViewPr>
  <p:slideViewPr>
    <p:cSldViewPr>
      <p:cViewPr varScale="1">
        <p:scale>
          <a:sx n="58" d="100"/>
          <a:sy n="58" d="100"/>
        </p:scale>
        <p:origin x="-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989A9-62CA-4141-A606-B7AB2E7DC3DE}" type="datetimeFigureOut">
              <a:rPr lang="zh-CN" altLang="en-US" smtClean="0"/>
              <a:pPr/>
              <a:t>2006-12-29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FB905-05D0-4BAA-ABB7-F4B238564B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57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58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学过的东西如果不用，就会忘记。常用的东西就算不学，也会记住。所以，不要奢望学生记住知识，但一定要在他的心中埋下一些种子。</a:t>
            </a:r>
            <a:endParaRPr lang="en-US" altLang="zh-CN" dirty="0" smtClean="0"/>
          </a:p>
          <a:p>
            <a:r>
              <a:rPr lang="zh-CN" altLang="en-US" dirty="0" smtClean="0"/>
              <a:t>让已经“学习”了</a:t>
            </a:r>
            <a:r>
              <a:rPr lang="en-US" altLang="zh-CN" dirty="0" smtClean="0"/>
              <a:t>12</a:t>
            </a:r>
            <a:r>
              <a:rPr lang="zh-CN" altLang="en-US" dirty="0" smtClean="0"/>
              <a:t>年的学生，真正明白什么是“学习”，这是我的一个目标。</a:t>
            </a:r>
            <a:endParaRPr lang="en-US" altLang="zh-CN" dirty="0" smtClean="0"/>
          </a:p>
          <a:p>
            <a:r>
              <a:rPr lang="zh-CN" altLang="en-US" dirty="0" smtClean="0"/>
              <a:t>让盲目而来的学生喜欢这个专业，并能一定程度上理解这个专业，这是领导对我的要求。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63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64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65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66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67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69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诚心诚意用功去学，能让学生有此感，可瞑目了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70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40259" y="684984"/>
            <a:ext cx="2378546" cy="3428999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20" y="4342991"/>
            <a:ext cx="5485761" cy="41160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40259" y="684984"/>
            <a:ext cx="2378546" cy="3428999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20" y="4342991"/>
            <a:ext cx="5485761" cy="41160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40259" y="684984"/>
            <a:ext cx="2378546" cy="3428999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20" y="4342991"/>
            <a:ext cx="5485761" cy="41160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40259" y="684984"/>
            <a:ext cx="2378546" cy="3428999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20" y="4342991"/>
            <a:ext cx="5485761" cy="41160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40259" y="684984"/>
            <a:ext cx="2378546" cy="3428999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20" y="4342991"/>
            <a:ext cx="5485761" cy="41160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40259" y="684984"/>
            <a:ext cx="2378546" cy="3428999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20" y="4342991"/>
            <a:ext cx="5485761" cy="41160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40259" y="687027"/>
            <a:ext cx="2377483" cy="342695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056" y="4342991"/>
            <a:ext cx="5487889" cy="41139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78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教师的作用在这个评论里表现得淋漓尽致，那就是“没用”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全部在实际中采用过的，没有任何一个是凭空想象的，也没有吹牛的，更没有抄袭的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FB905-05D0-4BAA-ABB7-F4B238564BC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12/29/2006</a:t>
            </a:fld>
            <a:endParaRPr 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12/29/2006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12/29/2006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65163" y="2203450"/>
            <a:ext cx="7813675" cy="1295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937000"/>
            <a:ext cx="7696200" cy="203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 marL="0" indent="0" algn="ctr">
              <a:buFont typeface="Monotype Sorts" charset="2"/>
              <a:buNone/>
              <a:defRPr sz="36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  <a:effectLst/>
                <a:ea typeface="宋体" charset="-122"/>
              </a:defRPr>
            </a:lvl1pPr>
          </a:lstStyle>
          <a:p>
            <a:fld id="{1733A534-48D4-40F3-8856-A5D0101E2AD6}" type="datetime1">
              <a:rPr lang="zh-CN" altLang="en-US"/>
              <a:pPr/>
              <a:t>2006-12-29</a:t>
            </a:fld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effectLst/>
                <a:ea typeface="宋体" charset="-122"/>
              </a:defRPr>
            </a:lvl1pPr>
          </a:lstStyle>
          <a:p>
            <a:r>
              <a:rPr lang="zh-CN" altLang="en-US"/>
              <a:t>Types, Operators and Expressions</a:t>
            </a: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/>
                <a:ea typeface="宋体" charset="-122"/>
              </a:defRPr>
            </a:lvl1pPr>
          </a:lstStyle>
          <a:p>
            <a:fld id="{E72E99E0-F86A-4377-AF99-82559489350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84313"/>
            <a:ext cx="3810000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12/29/2006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9388" y="333375"/>
            <a:ext cx="1949450" cy="57626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1038" y="333375"/>
            <a:ext cx="5695950" cy="57626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12/29/2006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12/29/2006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12/29/2006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12/29/2006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12/29/2006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12/29/2006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12/29/2006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12/29/2006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2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33375"/>
            <a:ext cx="77978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4313"/>
            <a:ext cx="777240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38674C6A-C1EA-4A28-A95C-0334378159D3}" type="datetime1">
              <a:rPr lang="zh-CN" altLang="en-US" sz="1400">
                <a:effectLst/>
                <a:latin typeface="Times" charset="0"/>
                <a:ea typeface="宋体" charset="-122"/>
              </a:rPr>
              <a:pPr algn="l"/>
              <a:t>2006-12-29</a:t>
            </a:fld>
            <a:endParaRPr lang="en-US" altLang="zh-CN" sz="1400">
              <a:effectLst/>
              <a:latin typeface="Times" charset="0"/>
              <a:ea typeface="宋体" charset="-122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zh-CN" altLang="en-US" sz="1400">
                <a:effectLst/>
                <a:latin typeface="Times" charset="0"/>
                <a:ea typeface="宋体" charset="-122"/>
              </a:rPr>
              <a:t>Types, Operators and Expressions</a:t>
            </a:r>
            <a:endParaRPr lang="en-US" altLang="zh-CN" sz="1400">
              <a:effectLst/>
              <a:latin typeface="Times" charset="0"/>
              <a:ea typeface="宋体" charset="-122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553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6F060E08-6112-457B-9392-4F5F5DF3C9A4}" type="slidenum">
              <a:rPr lang="zh-CN" altLang="en-US" sz="1400">
                <a:effectLst/>
                <a:latin typeface="Times" charset="0"/>
                <a:ea typeface="宋体" charset="-122"/>
              </a:rPr>
              <a:pPr algn="r"/>
              <a:t>‹#›</a:t>
            </a:fld>
            <a:endParaRPr lang="en-US" altLang="zh-CN" sz="1400">
              <a:effectLst/>
              <a:latin typeface="Times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 i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黑体" pitchFamily="2" charset="-122"/>
        </a:defRPr>
      </a:lvl9pPr>
    </p:titleStyle>
    <p:bodyStyle>
      <a:lvl1pPr marL="374650" indent="-3746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FFCC66"/>
        </a:buClr>
        <a:buSzPct val="80000"/>
        <a:buFont typeface="Monotype Sorts" charset="2"/>
        <a:buChar char=""/>
        <a:defRPr sz="2800" b="1">
          <a:solidFill>
            <a:srgbClr val="3366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50900" indent="-2857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FFCC66"/>
        </a:buClr>
        <a:buSzPct val="115000"/>
        <a:buChar char="–"/>
        <a:defRPr sz="2400" b="1">
          <a:solidFill>
            <a:srgbClr val="CC00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333500" indent="-2921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FFCC66"/>
        </a:buClr>
        <a:buSzPct val="80000"/>
        <a:buFont typeface="Monotype Sorts" charset="2"/>
        <a:buChar char="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7526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FFCC66"/>
        </a:buClr>
        <a:buSzPct val="115000"/>
        <a:buChar char="–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228850" indent="-2857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FFCC66"/>
        </a:buClr>
        <a:buSzPct val="80000"/>
        <a:buFont typeface="Monotype Sorts" charset="2"/>
        <a:buChar char="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686050" indent="-2857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FFCC66"/>
        </a:buClr>
        <a:buSzPct val="80000"/>
        <a:buFont typeface="Monotype Sorts" charset="2"/>
        <a:buChar char="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3143250" indent="-2857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FFCC66"/>
        </a:buClr>
        <a:buSzPct val="80000"/>
        <a:buFont typeface="Monotype Sorts" charset="2"/>
        <a:buChar char="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600450" indent="-2857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FFCC66"/>
        </a:buClr>
        <a:buSzPct val="80000"/>
        <a:buFont typeface="Monotype Sorts" charset="2"/>
        <a:buChar char="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4057650" indent="-2857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FFCC66"/>
        </a:buClr>
        <a:buSzPct val="80000"/>
        <a:buFont typeface="Monotype Sorts" charset="2"/>
        <a:buChar char="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unner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ms.hit.edu.c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unner.cn/truth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ccc.org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%20Course\Kriston%20J.%20Rehberg%20Write%20in%20C.mp3" TargetMode="Externa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sunner.cn/truth/read.php?id=2607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obe.com/tpci.htm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openxmlformats.org/officeDocument/2006/relationships/image" Target="../media/image16.wmf"/><Relationship Id="rId7" Type="http://schemas.openxmlformats.org/officeDocument/2006/relationships/slide" Target="slide51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49.xml"/><Relationship Id="rId5" Type="http://schemas.openxmlformats.org/officeDocument/2006/relationships/slide" Target="slide63.xml"/><Relationship Id="rId10" Type="http://schemas.openxmlformats.org/officeDocument/2006/relationships/slide" Target="slide9.xml"/><Relationship Id="rId4" Type="http://schemas.openxmlformats.org/officeDocument/2006/relationships/slide" Target="slide62.xml"/><Relationship Id="rId9" Type="http://schemas.openxmlformats.org/officeDocument/2006/relationships/slide" Target="slide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语言四年课程经验总结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1000" y="3143248"/>
            <a:ext cx="8458200" cy="1657352"/>
          </a:xfrm>
        </p:spPr>
        <p:txBody>
          <a:bodyPr>
            <a:normAutofit/>
          </a:bodyPr>
          <a:lstStyle/>
          <a:p>
            <a:pPr algn="r"/>
            <a:r>
              <a:rPr lang="zh-CN" altLang="en-US" dirty="0" smtClean="0"/>
              <a:t>孙志岗</a:t>
            </a:r>
            <a:endParaRPr lang="en-US" altLang="zh-CN" dirty="0" smtClean="0"/>
          </a:p>
          <a:p>
            <a:pPr algn="r"/>
            <a:r>
              <a:rPr lang="en-US" altLang="zh-CN" dirty="0" smtClean="0">
                <a:hlinkClick r:id="rId3"/>
              </a:rPr>
              <a:t>http://sunner.cn</a:t>
            </a:r>
            <a:endParaRPr lang="en-US" altLang="zh-CN" dirty="0" smtClean="0"/>
          </a:p>
          <a:p>
            <a:pPr algn="r"/>
            <a:r>
              <a:rPr lang="en-US" altLang="zh-CN" dirty="0" smtClean="0">
                <a:hlinkClick r:id="rId4"/>
              </a:rPr>
              <a:t>http://cms.hit.edu.cn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手段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zh-CN" altLang="en-US" dirty="0" smtClean="0"/>
              <a:t>推卸责任的思路</a:t>
            </a:r>
            <a:endParaRPr lang="en-US" altLang="zh-CN" dirty="0" smtClean="0"/>
          </a:p>
          <a:p>
            <a:r>
              <a:rPr lang="en-US" altLang="zh-CN" dirty="0" smtClean="0"/>
              <a:t>555</a:t>
            </a:r>
            <a:r>
              <a:rPr lang="zh-CN" altLang="en-US" dirty="0" smtClean="0"/>
              <a:t>分制</a:t>
            </a:r>
            <a:endParaRPr lang="en-US" altLang="zh-CN" dirty="0" smtClean="0"/>
          </a:p>
          <a:p>
            <a:r>
              <a:rPr lang="zh-CN" altLang="en-US" dirty="0" smtClean="0"/>
              <a:t>难度递减的作业</a:t>
            </a:r>
            <a:endParaRPr lang="en-US" altLang="zh-CN" dirty="0" smtClean="0"/>
          </a:p>
          <a:p>
            <a:r>
              <a:rPr lang="zh-CN" altLang="en-US" dirty="0" smtClean="0"/>
              <a:t>作业自动评判</a:t>
            </a:r>
            <a:endParaRPr lang="en-US" altLang="zh-CN" dirty="0" smtClean="0"/>
          </a:p>
          <a:p>
            <a:r>
              <a:rPr lang="zh-CN" altLang="en-US" dirty="0" smtClean="0"/>
              <a:t>严打雷同作业</a:t>
            </a:r>
            <a:endParaRPr lang="en-US" altLang="zh-CN" dirty="0" smtClean="0"/>
          </a:p>
          <a:p>
            <a:r>
              <a:rPr lang="zh-CN" altLang="en-US" dirty="0" smtClean="0"/>
              <a:t>禁止助教“辅导”</a:t>
            </a:r>
            <a:endParaRPr lang="en-US" altLang="zh-CN" dirty="0" smtClean="0"/>
          </a:p>
          <a:p>
            <a:r>
              <a:rPr lang="zh-CN" altLang="en-US" dirty="0" smtClean="0"/>
              <a:t>不给教材，只给禁书</a:t>
            </a:r>
            <a:endParaRPr lang="en-US" altLang="zh-CN" dirty="0" smtClean="0"/>
          </a:p>
          <a:p>
            <a:r>
              <a:rPr lang="zh-CN" altLang="en-US" dirty="0" smtClean="0"/>
              <a:t>教师偷懒的讨论区</a:t>
            </a:r>
            <a:endParaRPr lang="en-US" altLang="zh-CN" dirty="0" smtClean="0"/>
          </a:p>
          <a:p>
            <a:r>
              <a:rPr lang="zh-CN" altLang="en-US" dirty="0" smtClean="0"/>
              <a:t>屡次被骂的真言堂</a:t>
            </a:r>
            <a:endParaRPr lang="en-US" altLang="zh-CN" dirty="0" smtClean="0"/>
          </a:p>
          <a:p>
            <a:r>
              <a:rPr lang="zh-CN" altLang="en-US" dirty="0" smtClean="0"/>
              <a:t>网上自测题和公开的旧试卷</a:t>
            </a:r>
            <a:endParaRPr lang="en-US" altLang="zh-CN" dirty="0" smtClean="0"/>
          </a:p>
          <a:p>
            <a:r>
              <a:rPr lang="zh-CN" altLang="en-US" dirty="0" smtClean="0"/>
              <a:t>开卷有益</a:t>
            </a:r>
            <a:endParaRPr lang="en-US" altLang="zh-CN" dirty="0" smtClean="0"/>
          </a:p>
          <a:p>
            <a:r>
              <a:rPr lang="zh-CN" altLang="en-US" dirty="0" smtClean="0"/>
              <a:t>一些噱头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推卸责任的思路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教师只起引导作用，学生是学习的主体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威逼利诱学生必须去自学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自学尝到了甜头，开始喜欢自学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于是，主动自学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教师根据自学的效果进行点拨，并继续深挖和拓展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555</a:t>
            </a:r>
            <a:r>
              <a:rPr lang="zh-CN" altLang="en-US" dirty="0" smtClean="0"/>
              <a:t>分制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50%</a:t>
            </a:r>
            <a:r>
              <a:rPr lang="zh-CN" altLang="en-US" dirty="0" smtClean="0"/>
              <a:t>作业，</a:t>
            </a:r>
            <a:r>
              <a:rPr lang="en-US" altLang="zh-CN" dirty="0" smtClean="0"/>
              <a:t>5%</a:t>
            </a:r>
            <a:r>
              <a:rPr lang="zh-CN" altLang="en-US" dirty="0" smtClean="0"/>
              <a:t>网上讨论，</a:t>
            </a:r>
            <a:r>
              <a:rPr lang="en-US" altLang="zh-CN" dirty="0" smtClean="0"/>
              <a:t>45%</a:t>
            </a:r>
            <a:r>
              <a:rPr lang="zh-CN" altLang="en-US" dirty="0" smtClean="0"/>
              <a:t>期末考试</a:t>
            </a:r>
            <a:endParaRPr lang="en-US" altLang="zh-CN" dirty="0" smtClean="0"/>
          </a:p>
          <a:p>
            <a:r>
              <a:rPr lang="zh-CN" altLang="en-US" dirty="0" smtClean="0"/>
              <a:t>优点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让“突击”无效，学习的重心前移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鼓励交流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避免偶然性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消除了“机考”带来的机房压力等</a:t>
            </a:r>
            <a:endParaRPr lang="en-US" altLang="zh-CN" dirty="0" smtClean="0"/>
          </a:p>
          <a:p>
            <a:r>
              <a:rPr lang="zh-CN" altLang="en-US" dirty="0" smtClean="0"/>
              <a:t>缺点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作业中的某些作弊行为不好鉴定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登录成绩比较费劲（</a:t>
            </a:r>
            <a:r>
              <a:rPr lang="en-US" altLang="zh-CN" dirty="0" err="1" smtClean="0"/>
              <a:t>moodle</a:t>
            </a:r>
            <a:r>
              <a:rPr lang="zh-CN" altLang="en-US" dirty="0" smtClean="0"/>
              <a:t>能自动统计成绩）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moodle</a:t>
            </a:r>
            <a:r>
              <a:rPr lang="zh-CN" altLang="en-US" dirty="0" smtClean="0"/>
              <a:t>统计成绩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难度递减的作业（实验）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每周至少一个程序，平均代码量接近百行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通过网络提交，严格限定结束时间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教师在线批改，成绩和反馈自动入库</a:t>
            </a:r>
            <a:endParaRPr lang="en-US" altLang="zh-CN" dirty="0" smtClean="0"/>
          </a:p>
          <a:p>
            <a:r>
              <a:rPr lang="zh-CN" altLang="en-US" dirty="0" smtClean="0"/>
              <a:t>绝对难度递增，相对难度递减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相对难度：相对学生当时水平的难度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榨取平时时间，期末时间留给其它科目</a:t>
            </a:r>
            <a:endParaRPr lang="en-US" altLang="zh-CN" dirty="0" smtClean="0"/>
          </a:p>
          <a:p>
            <a:r>
              <a:rPr lang="zh-CN" altLang="en-US" dirty="0" smtClean="0"/>
              <a:t>整体难度高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有挑战，才有成就感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结束前不进行直接讲解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内容比授课略微提前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难度递减的作业（实验）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优点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学生获得极大的锻炼、痛苦、喜悦和自信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很多创新</a:t>
            </a:r>
            <a:r>
              <a:rPr lang="zh-CN" altLang="en-US" dirty="0" smtClean="0"/>
              <a:t>涌现，学习热情高涨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教师和助教都从学生身上获益</a:t>
            </a:r>
            <a:endParaRPr lang="en-US" altLang="zh-CN" dirty="0" smtClean="0"/>
          </a:p>
          <a:p>
            <a:r>
              <a:rPr lang="zh-CN" altLang="en-US" dirty="0" smtClean="0"/>
              <a:t>缺陷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有学生过早放弃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“上机后穷的只能吃泡面了</a:t>
            </a:r>
            <a:r>
              <a:rPr lang="en-US" altLang="zh-CN" dirty="0" smtClean="0"/>
              <a:t>!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感谢软件实验中心为计算机学院解决此难题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4688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369240"/>
            <a:ext cx="6786578" cy="44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作业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：旅游良伴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摄氏温度和华氏温度的互相转换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输入输出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整数、浮点数运算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if</a:t>
            </a:r>
            <a:r>
              <a:rPr lang="zh-CN" altLang="en-US" dirty="0" smtClean="0"/>
              <a:t>和</a:t>
            </a:r>
            <a:r>
              <a:rPr lang="en-US" altLang="zh-CN" dirty="0" smtClean="0"/>
              <a:t>while</a:t>
            </a:r>
            <a:r>
              <a:rPr lang="zh-CN" altLang="en-US" dirty="0" smtClean="0"/>
              <a:t>的嵌套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整数除法</a:t>
            </a:r>
            <a:endParaRPr lang="en-US" altLang="zh-CN" dirty="0" smtClean="0"/>
          </a:p>
          <a:p>
            <a:r>
              <a:rPr lang="zh-CN" altLang="en-US" dirty="0" smtClean="0"/>
              <a:t>作业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r>
              <a:rPr lang="en-US" dirty="0" smtClean="0"/>
              <a:t>Mileage Bank</a:t>
            </a:r>
          </a:p>
          <a:p>
            <a:pPr lvl="1"/>
            <a:r>
              <a:rPr lang="en-US" altLang="zh-CN" dirty="0" smtClean="0"/>
              <a:t>ACM/ICPC</a:t>
            </a:r>
            <a:r>
              <a:rPr lang="zh-CN" altLang="en-US" dirty="0" smtClean="0"/>
              <a:t>竞赛亚洲赛区</a:t>
            </a:r>
            <a:r>
              <a:rPr lang="zh-CN" altLang="en-US" dirty="0" smtClean="0"/>
              <a:t>原</a:t>
            </a:r>
            <a:r>
              <a:rPr lang="zh-CN" altLang="en-US" dirty="0" smtClean="0"/>
              <a:t>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模拟</a:t>
            </a:r>
            <a:r>
              <a:rPr lang="zh-CN" altLang="en-US" dirty="0" smtClean="0"/>
              <a:t>航空里程累积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函数调用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字符和数字混合输入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else-if</a:t>
            </a:r>
            <a:r>
              <a:rPr lang="zh-CN" altLang="en-US" dirty="0" smtClean="0"/>
              <a:t>和多重嵌套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作业</a:t>
            </a:r>
            <a:r>
              <a:rPr lang="en-US" altLang="zh-CN" dirty="0" smtClean="0"/>
              <a:t>3-1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Binomial Showdown</a:t>
            </a:r>
          </a:p>
          <a:p>
            <a:pPr lvl="1"/>
            <a:r>
              <a:rPr lang="zh-CN" altLang="en-US" dirty="0" smtClean="0"/>
              <a:t>组合数计算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优化算法，提升速度，避免溢出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for</a:t>
            </a:r>
            <a:r>
              <a:rPr lang="zh-CN" altLang="en-US" dirty="0" smtClean="0"/>
              <a:t>循环</a:t>
            </a:r>
            <a:endParaRPr lang="en-US" altLang="zh-CN" dirty="0" smtClean="0"/>
          </a:p>
          <a:p>
            <a:r>
              <a:rPr lang="zh-CN" altLang="en-US" dirty="0" smtClean="0"/>
              <a:t>作业</a:t>
            </a:r>
            <a:r>
              <a:rPr lang="en-US" altLang="zh-CN" dirty="0" smtClean="0"/>
              <a:t>3-2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The Angle</a:t>
            </a:r>
          </a:p>
          <a:p>
            <a:pPr lvl="1"/>
            <a:r>
              <a:rPr lang="zh-CN" altLang="en-US" dirty="0" smtClean="0"/>
              <a:t>打印时钟夹角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全面考虑问题，优化逻辑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作业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Goldbach's</a:t>
            </a:r>
            <a:r>
              <a:rPr lang="en-US" altLang="zh-CN" dirty="0" smtClean="0"/>
              <a:t> Conjecture</a:t>
            </a:r>
          </a:p>
          <a:p>
            <a:pPr lvl="1"/>
            <a:r>
              <a:rPr lang="zh-CN" altLang="en-US" dirty="0" smtClean="0"/>
              <a:t>验证哥德巴赫猜想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素数验证算法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算法优化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自定义函数</a:t>
            </a:r>
            <a:endParaRPr lang="en-US" altLang="zh-CN" dirty="0" smtClean="0"/>
          </a:p>
          <a:p>
            <a:r>
              <a:rPr lang="zh-CN" altLang="en-US" dirty="0" smtClean="0"/>
              <a:t>作业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BT</a:t>
            </a:r>
            <a:r>
              <a:rPr lang="zh-CN" altLang="en-US" dirty="0" smtClean="0"/>
              <a:t>教师的</a:t>
            </a:r>
            <a:r>
              <a:rPr lang="en-US" altLang="zh-CN" dirty="0" smtClean="0"/>
              <a:t>BT</a:t>
            </a:r>
            <a:r>
              <a:rPr lang="zh-CN" altLang="en-US" dirty="0" smtClean="0"/>
              <a:t>课程的</a:t>
            </a:r>
            <a:r>
              <a:rPr lang="en-US" altLang="zh-CN" dirty="0" smtClean="0"/>
              <a:t>BT</a:t>
            </a:r>
            <a:r>
              <a:rPr lang="zh-CN" altLang="en-US" dirty="0" smtClean="0"/>
              <a:t>成绩算法</a:t>
            </a:r>
          </a:p>
          <a:p>
            <a:pPr lvl="1"/>
            <a:r>
              <a:rPr lang="zh-CN" altLang="en-US" dirty="0" smtClean="0"/>
              <a:t>本课程的总成绩统计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功能完整的应用程序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程序结构设计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开始</a:t>
            </a:r>
            <a:r>
              <a:rPr lang="en-US" altLang="zh-CN" dirty="0" smtClean="0"/>
              <a:t>100+</a:t>
            </a:r>
            <a:r>
              <a:rPr lang="zh-CN" altLang="en-US" dirty="0" smtClean="0"/>
              <a:t>代码行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内容提要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局限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不可能完全适用于所有教师的所有课程</a:t>
            </a:r>
            <a:endParaRPr lang="en-US" altLang="zh-CN" dirty="0" smtClean="0"/>
          </a:p>
          <a:p>
            <a:r>
              <a:rPr lang="zh-CN" altLang="en-US" dirty="0" smtClean="0"/>
              <a:t>目标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忽略教师的存在</a:t>
            </a:r>
            <a:endParaRPr lang="en-US" altLang="zh-CN" dirty="0" smtClean="0"/>
          </a:p>
          <a:p>
            <a:r>
              <a:rPr lang="zh-CN" altLang="en-US" dirty="0" smtClean="0"/>
              <a:t>手段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奇招怪式，历经实战</a:t>
            </a:r>
            <a:endParaRPr lang="en-US" altLang="zh-CN" dirty="0" smtClean="0"/>
          </a:p>
          <a:p>
            <a:r>
              <a:rPr lang="zh-CN" altLang="en-US" dirty="0" smtClean="0"/>
              <a:t>课堂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在最不需费心血的地方，还是要费点心血</a:t>
            </a:r>
            <a:endParaRPr lang="en-US" altLang="zh-CN" dirty="0" smtClean="0"/>
          </a:p>
          <a:p>
            <a:r>
              <a:rPr lang="zh-CN" altLang="en-US" dirty="0" smtClean="0"/>
              <a:t>总结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最特别所在</a:t>
            </a:r>
            <a:endParaRPr lang="en-US" altLang="zh-CN" dirty="0" smtClean="0"/>
          </a:p>
          <a:p>
            <a:r>
              <a:rPr lang="zh-CN" altLang="en-US" dirty="0" smtClean="0"/>
              <a:t>？？？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神秘一章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作业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：计算行列式</a:t>
            </a:r>
          </a:p>
          <a:p>
            <a:pPr lvl="1"/>
            <a:r>
              <a:rPr lang="zh-CN" altLang="en-US" dirty="0" smtClean="0"/>
              <a:t>辅助线性代数的学习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二维数组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数组做函数参数</a:t>
            </a:r>
            <a:endParaRPr lang="en-US" altLang="zh-CN" dirty="0" smtClean="0"/>
          </a:p>
          <a:p>
            <a:r>
              <a:rPr lang="zh-CN" altLang="en-US" dirty="0" smtClean="0"/>
              <a:t>作业</a:t>
            </a:r>
            <a:r>
              <a:rPr lang="en-US" altLang="zh-CN" dirty="0" smtClean="0"/>
              <a:t>7</a:t>
            </a:r>
            <a:r>
              <a:rPr lang="zh-CN" altLang="en-US" dirty="0" smtClean="0"/>
              <a:t>：命令行参数分析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分析</a:t>
            </a:r>
            <a:r>
              <a:rPr lang="en-US" altLang="zh-CN" dirty="0" err="1" smtClean="0"/>
              <a:t>gcc</a:t>
            </a:r>
            <a:r>
              <a:rPr lang="zh-CN" altLang="en-US" dirty="0" smtClean="0"/>
              <a:t>命令行参数所代表的含义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辅助学习</a:t>
            </a:r>
            <a:r>
              <a:rPr lang="en-US" altLang="zh-CN" dirty="0" err="1" smtClean="0"/>
              <a:t>gcc</a:t>
            </a:r>
            <a:r>
              <a:rPr lang="zh-CN" altLang="en-US" dirty="0" smtClean="0"/>
              <a:t>命令行参数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复杂字符串处理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作业</a:t>
            </a:r>
            <a:r>
              <a:rPr lang="en-US" altLang="zh-CN" dirty="0" smtClean="0"/>
              <a:t>8</a:t>
            </a:r>
            <a:r>
              <a:rPr lang="zh-CN" altLang="en-US" dirty="0" smtClean="0"/>
              <a:t>：</a:t>
            </a:r>
            <a:r>
              <a:rPr lang="en-US" altLang="zh-CN" dirty="0" smtClean="0"/>
              <a:t>Multiplying Matrices</a:t>
            </a:r>
          </a:p>
          <a:p>
            <a:pPr lvl="1"/>
            <a:r>
              <a:rPr lang="zh-CN" altLang="en-US" dirty="0" smtClean="0"/>
              <a:t>矩阵乘法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动态内存分配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动态二维数组</a:t>
            </a:r>
            <a:endParaRPr lang="en-US" altLang="zh-CN" dirty="0" smtClean="0"/>
          </a:p>
          <a:p>
            <a:r>
              <a:rPr lang="zh-CN" altLang="en-US" dirty="0" smtClean="0"/>
              <a:t>作业</a:t>
            </a:r>
            <a:r>
              <a:rPr lang="en-US" altLang="zh-CN" dirty="0" smtClean="0"/>
              <a:t>9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 Contesting Decision</a:t>
            </a:r>
          </a:p>
          <a:p>
            <a:pPr lvl="1"/>
            <a:r>
              <a:rPr lang="en-US" altLang="zh-CN" dirty="0" smtClean="0"/>
              <a:t>ACM/ICPC</a:t>
            </a:r>
            <a:r>
              <a:rPr lang="zh-CN" altLang="en-US" dirty="0" smtClean="0"/>
              <a:t>竞赛美洲赛区原题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ACM</a:t>
            </a:r>
            <a:r>
              <a:rPr lang="zh-CN" altLang="en-US" dirty="0" smtClean="0"/>
              <a:t>竞赛排名计算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结构体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作业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：成绩统计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从所给二进制文件读数据，统计后输出排名到文本文件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文件输入</a:t>
            </a:r>
            <a:r>
              <a:rPr lang="en-US" altLang="zh-CN" dirty="0" smtClean="0"/>
              <a:t>/</a:t>
            </a:r>
            <a:r>
              <a:rPr lang="zh-CN" altLang="en-US" dirty="0" smtClean="0"/>
              <a:t>输出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结构体排序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</a:t>
            </a:r>
            <a:r>
              <a:rPr lang="zh-CN" altLang="en-US" dirty="0" smtClean="0"/>
              <a:t>周时间完成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学生反馈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“以前</a:t>
            </a:r>
            <a:r>
              <a:rPr lang="zh-CN" altLang="en-US" dirty="0" smtClean="0">
                <a:solidFill>
                  <a:srgbClr val="FF0000"/>
                </a:solidFill>
              </a:rPr>
              <a:t>从未学习这门课程</a:t>
            </a:r>
            <a:r>
              <a:rPr lang="en-US" altLang="zh-CN" dirty="0" smtClean="0"/>
              <a:t>,</a:t>
            </a:r>
            <a:r>
              <a:rPr lang="zh-CN" altLang="en-US" dirty="0" smtClean="0"/>
              <a:t>我现在发现没有一点基础真的比其他人要</a:t>
            </a:r>
            <a:r>
              <a:rPr lang="zh-CN" altLang="en-US" dirty="0" smtClean="0">
                <a:solidFill>
                  <a:srgbClr val="FF0000"/>
                </a:solidFill>
              </a:rPr>
              <a:t>吃力的多</a:t>
            </a:r>
            <a:r>
              <a:rPr lang="en-US" altLang="zh-CN" dirty="0" smtClean="0"/>
              <a:t>.</a:t>
            </a:r>
            <a:r>
              <a:rPr lang="zh-CN" altLang="en-US" dirty="0" smtClean="0"/>
              <a:t>每周的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语言作 业就像一个</a:t>
            </a:r>
            <a:r>
              <a:rPr lang="zh-CN" altLang="en-US" dirty="0" smtClean="0">
                <a:solidFill>
                  <a:srgbClr val="FF0000"/>
                </a:solidFill>
              </a:rPr>
              <a:t>沉重的包袱</a:t>
            </a:r>
            <a:r>
              <a:rPr lang="en-US" altLang="zh-CN" dirty="0" smtClean="0"/>
              <a:t>,</a:t>
            </a:r>
            <a:r>
              <a:rPr lang="zh-CN" altLang="en-US" dirty="0" smtClean="0"/>
              <a:t>直到</a:t>
            </a:r>
            <a:r>
              <a:rPr lang="zh-CN" altLang="en-US" dirty="0" smtClean="0">
                <a:solidFill>
                  <a:srgbClr val="FF0000"/>
                </a:solidFill>
              </a:rPr>
              <a:t>拼命作完</a:t>
            </a:r>
            <a:r>
              <a:rPr lang="zh-CN" altLang="en-US" dirty="0" smtClean="0"/>
              <a:t>才如释重负</a:t>
            </a:r>
            <a:r>
              <a:rPr lang="en-US" altLang="zh-CN" dirty="0" smtClean="0"/>
              <a:t>.</a:t>
            </a:r>
            <a:r>
              <a:rPr lang="zh-CN" altLang="en-US" dirty="0" smtClean="0"/>
              <a:t>我发现作计算机作业用的时间超过其他作业之和</a:t>
            </a:r>
            <a:r>
              <a:rPr lang="en-US" altLang="zh-CN" dirty="0" smtClean="0"/>
              <a:t>,</a:t>
            </a:r>
            <a:r>
              <a:rPr lang="zh-CN" altLang="en-US" dirty="0" smtClean="0"/>
              <a:t>我真怀疑这样是否合理</a:t>
            </a:r>
            <a:r>
              <a:rPr lang="en-US" altLang="zh-CN" dirty="0" smtClean="0"/>
              <a:t>??????</a:t>
            </a:r>
            <a:r>
              <a:rPr lang="zh-CN" altLang="en-US" dirty="0" smtClean="0"/>
              <a:t>我</a:t>
            </a:r>
            <a:r>
              <a:rPr lang="zh-CN" altLang="en-US" dirty="0" smtClean="0">
                <a:solidFill>
                  <a:srgbClr val="FF0000"/>
                </a:solidFill>
              </a:rPr>
              <a:t>一开始觉得压力特别 大</a:t>
            </a:r>
            <a:r>
              <a:rPr lang="en-US" altLang="zh-CN" dirty="0" smtClean="0"/>
              <a:t>,</a:t>
            </a:r>
            <a:r>
              <a:rPr lang="zh-CN" altLang="en-US" dirty="0" smtClean="0"/>
              <a:t>但随着几个程序的完成</a:t>
            </a:r>
            <a:r>
              <a:rPr lang="en-US" altLang="zh-CN" dirty="0" smtClean="0"/>
              <a:t>,</a:t>
            </a:r>
            <a:r>
              <a:rPr lang="zh-CN" altLang="en-US" dirty="0" smtClean="0"/>
              <a:t>我</a:t>
            </a:r>
            <a:r>
              <a:rPr lang="zh-CN" altLang="en-US" dirty="0" smtClean="0">
                <a:solidFill>
                  <a:srgbClr val="FF0000"/>
                </a:solidFill>
              </a:rPr>
              <a:t>已经十分有信心了</a:t>
            </a:r>
            <a:r>
              <a:rPr lang="en-US" altLang="zh-CN" dirty="0" smtClean="0"/>
              <a:t>,……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学生反馈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出了作业，似乎让人很难，解决之后则满心欢喜，一次作业，一个大的进步，每次作业，相同的心理旅程。”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“在一凡苦苦的探索后</a:t>
            </a:r>
            <a:r>
              <a:rPr lang="en-US" altLang="zh-CN" dirty="0" smtClean="0"/>
              <a:t>,</a:t>
            </a:r>
            <a:r>
              <a:rPr lang="zh-CN" altLang="en-US" dirty="0" smtClean="0"/>
              <a:t>我终于编出那让人郁闷 </a:t>
            </a:r>
            <a:r>
              <a:rPr lang="en-US" altLang="zh-CN" dirty="0" smtClean="0"/>
              <a:t>!</a:t>
            </a:r>
            <a:r>
              <a:rPr lang="zh-CN" altLang="en-US" dirty="0" smtClean="0"/>
              <a:t>让人发疯</a:t>
            </a:r>
            <a:r>
              <a:rPr lang="en-US" altLang="zh-CN" dirty="0" smtClean="0"/>
              <a:t>!</a:t>
            </a:r>
            <a:r>
              <a:rPr lang="zh-CN" altLang="en-US" dirty="0" smtClean="0"/>
              <a:t>让人崩溃的实验题</a:t>
            </a:r>
            <a:r>
              <a:rPr lang="en-US" altLang="zh-CN" dirty="0" smtClean="0"/>
              <a:t>.</a:t>
            </a:r>
            <a:r>
              <a:rPr lang="zh-CN" altLang="en-US" dirty="0" smtClean="0"/>
              <a:t>但我此时就像飞一般</a:t>
            </a:r>
            <a:r>
              <a:rPr lang="en-US" altLang="zh-CN" dirty="0" smtClean="0"/>
              <a:t>!</a:t>
            </a:r>
            <a:r>
              <a:rPr lang="zh-CN" altLang="en-US" dirty="0" smtClean="0"/>
              <a:t>”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作业自动评判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/>
              <a:t>自动评判前</a:t>
            </a:r>
            <a:endParaRPr lang="zh-CN" altLang="en-US" b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zh-CN" altLang="en-US" b="1" dirty="0" smtClean="0"/>
              <a:t>自动评判后</a:t>
            </a:r>
            <a:endParaRPr lang="zh-CN" altLang="en-US" b="1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教师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检查程序的工作量大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易犯错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尺度不一</a:t>
            </a:r>
            <a:endParaRPr lang="en-US" altLang="zh-CN" dirty="0" smtClean="0"/>
          </a:p>
          <a:p>
            <a:r>
              <a:rPr lang="zh-CN" altLang="en-US" dirty="0" smtClean="0"/>
              <a:t>学生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自以为正确就不再继续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看到成绩时很受打击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做完拉倒</a:t>
            </a:r>
            <a:endParaRPr lang="en-US" altLang="zh-CN" dirty="0" smtClean="0"/>
          </a:p>
          <a:p>
            <a:r>
              <a:rPr lang="zh-CN" altLang="en-US" dirty="0" smtClean="0"/>
              <a:t>整体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成绩符合正态分布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教师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宏观检查，不再运行程序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很少犯错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尺度基本一致</a:t>
            </a:r>
            <a:endParaRPr lang="en-US" altLang="zh-CN" dirty="0" smtClean="0"/>
          </a:p>
          <a:p>
            <a:r>
              <a:rPr lang="zh-CN" altLang="en-US" dirty="0" smtClean="0"/>
              <a:t>学生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必须要近乎完美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看到评判通过时很兴奋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主动找更多的题做</a:t>
            </a:r>
            <a:endParaRPr lang="en-US" altLang="zh-CN" dirty="0" smtClean="0"/>
          </a:p>
          <a:p>
            <a:r>
              <a:rPr lang="zh-CN" altLang="en-US" dirty="0" smtClean="0"/>
              <a:t>整体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90%</a:t>
            </a:r>
            <a:r>
              <a:rPr lang="zh-CN" altLang="en-US" dirty="0" smtClean="0"/>
              <a:t>以上优秀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uiExpand="1" build="p"/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学生反馈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err="1" smtClean="0"/>
              <a:t>Sunner</a:t>
            </a:r>
            <a:r>
              <a:rPr lang="zh-CN" altLang="en-US" dirty="0" smtClean="0"/>
              <a:t>说</a:t>
            </a:r>
            <a:r>
              <a:rPr lang="en-US" altLang="zh-CN" dirty="0" smtClean="0"/>
              <a:t>,“</a:t>
            </a:r>
            <a:r>
              <a:rPr lang="zh-CN" altLang="en-US" dirty="0" smtClean="0"/>
              <a:t>大家要热爱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</a:t>
            </a:r>
            <a:r>
              <a:rPr lang="en-US" altLang="zh-CN" dirty="0" smtClean="0"/>
              <a:t>.”</a:t>
            </a:r>
            <a:r>
              <a:rPr lang="zh-CN" altLang="en-US" dirty="0" smtClean="0"/>
              <a:t>所以在上机做作业的时候</a:t>
            </a:r>
            <a:r>
              <a:rPr lang="en-US" altLang="zh-CN" dirty="0" smtClean="0"/>
              <a:t>,</a:t>
            </a:r>
            <a:r>
              <a:rPr lang="zh-CN" altLang="en-US" dirty="0" smtClean="0"/>
              <a:t>不要说自己在编程</a:t>
            </a:r>
            <a:r>
              <a:rPr lang="en-US" altLang="zh-CN" dirty="0" smtClean="0"/>
              <a:t>,</a:t>
            </a:r>
            <a:r>
              <a:rPr lang="zh-CN" altLang="en-US" dirty="0" smtClean="0"/>
              <a:t>而是要说</a:t>
            </a:r>
            <a:r>
              <a:rPr lang="en-US" altLang="zh-CN" dirty="0" smtClean="0"/>
              <a:t>“</a:t>
            </a:r>
            <a:r>
              <a:rPr lang="zh-CN" altLang="en-US" b="1" dirty="0" smtClean="0">
                <a:solidFill>
                  <a:srgbClr val="FF0000"/>
                </a:solidFill>
              </a:rPr>
              <a:t>我在玩</a:t>
            </a:r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r>
              <a:rPr lang="zh-CN" altLang="en-US" b="1" dirty="0" smtClean="0">
                <a:solidFill>
                  <a:srgbClr val="FF0000"/>
                </a:solidFill>
              </a:rPr>
              <a:t>语言</a:t>
            </a:r>
            <a:r>
              <a:rPr lang="en-US" altLang="zh-CN" dirty="0" smtClean="0"/>
              <a:t>“.</a:t>
            </a:r>
            <a:br>
              <a:rPr lang="en-US" altLang="zh-CN" dirty="0" smtClean="0"/>
            </a:br>
            <a:r>
              <a:rPr lang="zh-CN" altLang="en-US" dirty="0" smtClean="0"/>
              <a:t>但是</a:t>
            </a:r>
            <a:r>
              <a:rPr lang="en-US" altLang="zh-CN" dirty="0" smtClean="0"/>
              <a:t>,</a:t>
            </a:r>
            <a:r>
              <a:rPr lang="zh-CN" altLang="en-US" dirty="0" smtClean="0"/>
              <a:t>当自己费劲心血编完程序后检测</a:t>
            </a:r>
            <a:r>
              <a:rPr lang="en-US" altLang="zh-CN" dirty="0" smtClean="0"/>
              <a:t>,</a:t>
            </a:r>
            <a:r>
              <a:rPr lang="zh-CN" altLang="en-US" dirty="0" smtClean="0"/>
              <a:t>却发现有</a:t>
            </a:r>
            <a:r>
              <a:rPr lang="en-US" altLang="zh-CN" dirty="0" smtClean="0"/>
              <a:t>n</a:t>
            </a:r>
            <a:r>
              <a:rPr lang="zh-CN" altLang="en-US" dirty="0" smtClean="0"/>
              <a:t>条错误</a:t>
            </a:r>
            <a:r>
              <a:rPr lang="en-US" altLang="zh-CN" dirty="0" smtClean="0"/>
              <a:t>n</a:t>
            </a:r>
            <a:r>
              <a:rPr lang="zh-CN" altLang="en-US" dirty="0" smtClean="0"/>
              <a:t>条警告</a:t>
            </a:r>
            <a:r>
              <a:rPr lang="en-US" altLang="zh-CN" dirty="0" smtClean="0"/>
              <a:t>,</a:t>
            </a:r>
            <a:r>
              <a:rPr lang="zh-CN" altLang="en-US" dirty="0" smtClean="0"/>
              <a:t>这个时候心里就会犹豫</a:t>
            </a:r>
            <a:r>
              <a:rPr lang="en-US" altLang="zh-CN" dirty="0" smtClean="0"/>
              <a:t>:</a:t>
            </a:r>
            <a:br>
              <a:rPr lang="en-US" altLang="zh-CN" dirty="0" smtClean="0"/>
            </a:br>
            <a:r>
              <a:rPr lang="zh-CN" altLang="en-US" b="1" dirty="0" smtClean="0">
                <a:solidFill>
                  <a:srgbClr val="FF0000"/>
                </a:solidFill>
              </a:rPr>
              <a:t>我真的在玩</a:t>
            </a:r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r>
              <a:rPr lang="zh-CN" altLang="en-US" b="1" dirty="0" smtClean="0">
                <a:solidFill>
                  <a:srgbClr val="FF0000"/>
                </a:solidFill>
              </a:rPr>
              <a:t>语言吗</a:t>
            </a:r>
            <a:r>
              <a:rPr lang="en-US" altLang="zh-CN" b="1" dirty="0" smtClean="0">
                <a:solidFill>
                  <a:srgbClr val="FF0000"/>
                </a:solidFill>
              </a:rPr>
              <a:t>? </a:t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dirty="0" smtClean="0"/>
              <a:t>在改写成功运行后</a:t>
            </a:r>
            <a:r>
              <a:rPr lang="en-US" altLang="zh-CN" dirty="0" smtClean="0"/>
              <a:t>,</a:t>
            </a:r>
            <a:r>
              <a:rPr lang="zh-CN" altLang="en-US" dirty="0" smtClean="0"/>
              <a:t>却又发现程序运行结果与要求不相符</a:t>
            </a:r>
            <a:r>
              <a:rPr lang="en-US" altLang="zh-CN" dirty="0" smtClean="0"/>
              <a:t>,</a:t>
            </a:r>
            <a:r>
              <a:rPr lang="zh-CN" altLang="en-US" dirty="0" smtClean="0"/>
              <a:t>于是又萌生了个更幼稚的想法</a:t>
            </a:r>
            <a:r>
              <a:rPr lang="en-US" altLang="zh-CN" dirty="0" smtClean="0"/>
              <a:t>:</a:t>
            </a:r>
            <a:br>
              <a:rPr lang="en-US" altLang="zh-CN" dirty="0" smtClean="0"/>
            </a:br>
            <a:r>
              <a:rPr lang="zh-CN" altLang="en-US" b="1" dirty="0" smtClean="0">
                <a:solidFill>
                  <a:srgbClr val="FF0000"/>
                </a:solidFill>
              </a:rPr>
              <a:t>我好象被</a:t>
            </a:r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r>
              <a:rPr lang="zh-CN" altLang="en-US" b="1" dirty="0" smtClean="0">
                <a:solidFill>
                  <a:srgbClr val="FF0000"/>
                </a:solidFill>
              </a:rPr>
              <a:t>语言给玩了</a:t>
            </a:r>
            <a:r>
              <a:rPr lang="en-US" altLang="zh-CN" b="1" dirty="0" smtClean="0">
                <a:solidFill>
                  <a:srgbClr val="FF0000"/>
                </a:solidFill>
              </a:rPr>
              <a:t>! </a:t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dirty="0" smtClean="0"/>
              <a:t>当耗尽生命</a:t>
            </a:r>
            <a:r>
              <a:rPr lang="en-US" altLang="zh-CN" dirty="0" smtClean="0"/>
              <a:t>,</a:t>
            </a:r>
            <a:r>
              <a:rPr lang="zh-CN" altLang="en-US" dirty="0" smtClean="0"/>
              <a:t>终于把程序正确运行并提交成功</a:t>
            </a:r>
            <a:r>
              <a:rPr lang="en-US" altLang="zh-CN" dirty="0" smtClean="0"/>
              <a:t>,</a:t>
            </a:r>
            <a:r>
              <a:rPr lang="zh-CN" altLang="en-US" dirty="0" smtClean="0"/>
              <a:t>结果判分居然为</a:t>
            </a:r>
            <a:r>
              <a:rPr lang="en-US" altLang="zh-CN" dirty="0" smtClean="0"/>
              <a:t>”0”~~~!!!</a:t>
            </a:r>
            <a:br>
              <a:rPr lang="en-US" altLang="zh-CN" dirty="0" smtClean="0"/>
            </a:br>
            <a:r>
              <a:rPr lang="zh-CN" altLang="en-US" dirty="0" smtClean="0"/>
              <a:t>恭喜自己吧</a:t>
            </a:r>
            <a:r>
              <a:rPr lang="en-US" altLang="zh-CN" dirty="0" smtClean="0"/>
              <a:t>:</a:t>
            </a:r>
            <a:br>
              <a:rPr lang="en-US" altLang="zh-CN" dirty="0" smtClean="0"/>
            </a:br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r>
              <a:rPr lang="zh-CN" altLang="en-US" b="1" dirty="0" smtClean="0">
                <a:solidFill>
                  <a:srgbClr val="FF0000"/>
                </a:solidFill>
              </a:rPr>
              <a:t>语言已经彻底的把编程者当成了玩具</a:t>
            </a:r>
            <a:r>
              <a:rPr lang="en-US" altLang="zh-CN" b="1" dirty="0" smtClean="0">
                <a:solidFill>
                  <a:srgbClr val="FF0000"/>
                </a:solidFill>
              </a:rPr>
              <a:t>! </a:t>
            </a:r>
            <a:br>
              <a:rPr lang="en-US" altLang="zh-CN" b="1" dirty="0" smtClean="0">
                <a:solidFill>
                  <a:srgbClr val="FF0000"/>
                </a:solidFill>
              </a:rPr>
            </a:br>
            <a:r>
              <a:rPr lang="zh-CN" altLang="en-US" dirty="0" smtClean="0"/>
              <a:t>当把正确的作业真正的提交了以后并得到</a:t>
            </a:r>
            <a:r>
              <a:rPr lang="en-US" altLang="zh-CN" dirty="0" smtClean="0"/>
              <a:t>90/100 </a:t>
            </a:r>
            <a:r>
              <a:rPr lang="zh-CN" altLang="en-US" dirty="0" smtClean="0"/>
              <a:t>之后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会再次恭喜自己</a:t>
            </a:r>
            <a:r>
              <a:rPr lang="en-US" altLang="zh-CN" dirty="0" smtClean="0"/>
              <a:t>:</a:t>
            </a:r>
            <a:br>
              <a:rPr lang="en-US" altLang="zh-CN" dirty="0" smtClean="0"/>
            </a:br>
            <a:r>
              <a:rPr lang="zh-CN" altLang="en-US" b="1" dirty="0" smtClean="0">
                <a:solidFill>
                  <a:srgbClr val="FF0000"/>
                </a:solidFill>
              </a:rPr>
              <a:t>我果真是在和</a:t>
            </a:r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r>
              <a:rPr lang="zh-CN" altLang="en-US" b="1" dirty="0" smtClean="0">
                <a:solidFill>
                  <a:srgbClr val="FF0000"/>
                </a:solidFill>
              </a:rPr>
              <a:t>语言做游戏</a:t>
            </a:r>
            <a:r>
              <a:rPr lang="en-US" altLang="zh-CN" b="1" dirty="0" smtClean="0">
                <a:solidFill>
                  <a:srgbClr val="FF0000"/>
                </a:solidFill>
              </a:rPr>
              <a:t>,</a:t>
            </a:r>
            <a:r>
              <a:rPr lang="zh-CN" altLang="en-US" b="1" dirty="0" smtClean="0">
                <a:solidFill>
                  <a:srgbClr val="FF0000"/>
                </a:solidFill>
              </a:rPr>
              <a:t>并且自己才是游戏的策划者</a:t>
            </a:r>
            <a:r>
              <a:rPr lang="en-US" altLang="zh-CN" b="1" dirty="0" smtClean="0">
                <a:solidFill>
                  <a:srgbClr val="FF0000"/>
                </a:solidFill>
              </a:rPr>
              <a:t>!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严打雷同作业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作业雷同现象很普遍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“抄袭”让所有教学手段失去效能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某著名教师曾无奈地说：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“可以抄，但也要理解着抄呀”</a:t>
            </a:r>
            <a:endParaRPr lang="en-US" altLang="zh-CN" dirty="0" smtClean="0"/>
          </a:p>
          <a:p>
            <a:r>
              <a:rPr lang="zh-CN" altLang="en-US" dirty="0" smtClean="0"/>
              <a:t>斯坦福大学的</a:t>
            </a:r>
            <a:r>
              <a:rPr lang="en-US" altLang="zh-CN" dirty="0" smtClean="0"/>
              <a:t>Moss</a:t>
            </a:r>
            <a:r>
              <a:rPr lang="zh-CN" altLang="en-US" dirty="0" smtClean="0"/>
              <a:t>系统自动抓雷同作业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本学期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余人有雷同记录</a:t>
            </a:r>
            <a:endParaRPr lang="en-US" altLang="zh-CN" dirty="0" smtClean="0"/>
          </a:p>
          <a:p>
            <a:r>
              <a:rPr lang="zh-CN" altLang="en-US" dirty="0" smtClean="0"/>
              <a:t>制度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雷同双方当次作业给</a:t>
            </a:r>
            <a:r>
              <a:rPr lang="en-US" altLang="zh-CN" dirty="0" smtClean="0"/>
              <a:t>0</a:t>
            </a:r>
            <a:r>
              <a:rPr lang="zh-CN" altLang="en-US" dirty="0" smtClean="0"/>
              <a:t>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两次雷同，以往作业成绩全部清零（本学期清零</a:t>
            </a:r>
            <a:r>
              <a:rPr lang="en-US" altLang="zh-CN" dirty="0" smtClean="0"/>
              <a:t>4</a:t>
            </a:r>
            <a:r>
              <a:rPr lang="zh-CN" altLang="en-US" dirty="0" smtClean="0"/>
              <a:t>人）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三次雷同，失去所有作业分数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明年：当次和之前所有作业清零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102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050" y="3429000"/>
            <a:ext cx="5314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44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局限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不可能完全适用于所有教师的所有课程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严打雷同作业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优点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激发潜能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“我居然能把作业做出来”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“为了不雷同，我想到了一种特别的方法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维持诚信</a:t>
            </a:r>
            <a:endParaRPr lang="en-US" altLang="zh-CN" dirty="0" smtClean="0"/>
          </a:p>
          <a:p>
            <a:r>
              <a:rPr lang="zh-CN" altLang="en-US" dirty="0" smtClean="0"/>
              <a:t>缺陷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简单作业，如有雷同，多属巧合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代写作业无法查出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被“偷”作业的让人惋惜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受限于网络，消耗国际流量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如果惩罚不严，还会有铤而走险的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禁止助教“辅导”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禁止助教讲解题目</a:t>
            </a:r>
            <a:endParaRPr lang="en-US" altLang="zh-CN" dirty="0" smtClean="0"/>
          </a:p>
          <a:p>
            <a:r>
              <a:rPr lang="zh-CN" altLang="en-US" dirty="0" smtClean="0"/>
              <a:t>对细节问题只允许讨论，不许给答案</a:t>
            </a:r>
            <a:endParaRPr lang="en-US" altLang="zh-CN" dirty="0" smtClean="0"/>
          </a:p>
          <a:p>
            <a:r>
              <a:rPr lang="zh-CN" altLang="en-US" dirty="0" smtClean="0"/>
              <a:t>鼓励学生独立思考、解决问题</a:t>
            </a:r>
            <a:endParaRPr lang="en-US" altLang="zh-CN" dirty="0" smtClean="0"/>
          </a:p>
          <a:p>
            <a:r>
              <a:rPr lang="zh-CN" altLang="en-US" dirty="0" smtClean="0"/>
              <a:t>锻炼调试、分析和查找资料的能力</a:t>
            </a:r>
            <a:endParaRPr lang="en-US" altLang="zh-CN" dirty="0" smtClean="0"/>
          </a:p>
          <a:p>
            <a:r>
              <a:rPr lang="zh-CN" altLang="en-US" dirty="0" smtClean="0"/>
              <a:t>助教反映：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课程初期有些繁忙，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周过后，趋于无聊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惊讶于学生能想到和做到的，获益匪浅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更多心与心的交流，令人难忘</a:t>
            </a:r>
            <a:endParaRPr lang="en-US" altLang="zh-CN" dirty="0" smtClean="0"/>
          </a:p>
          <a:p>
            <a:r>
              <a:rPr lang="zh-CN" altLang="en-US" dirty="0" smtClean="0"/>
              <a:t>学生反馈：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“别人能帮到哪就算哪．只有自己才能真正救自己”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“遇到问题不给我直接解决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收获颇丰”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不给教材，只给禁书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没有完美的书</a:t>
            </a:r>
            <a:endParaRPr lang="en-US" altLang="zh-CN" dirty="0" smtClean="0"/>
          </a:p>
          <a:p>
            <a:r>
              <a:rPr lang="zh-CN" altLang="en-US" dirty="0" smtClean="0"/>
              <a:t>只读一本书，会束缚思维与眼界</a:t>
            </a:r>
            <a:endParaRPr lang="en-US" altLang="zh-CN" dirty="0" smtClean="0"/>
          </a:p>
          <a:p>
            <a:r>
              <a:rPr lang="zh-CN" altLang="en-US" dirty="0" smtClean="0"/>
              <a:t>同寝室的人买不同的书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通过互相交流，相当于每个人都读了不同的书</a:t>
            </a:r>
            <a:endParaRPr lang="en-US" altLang="zh-CN" dirty="0" smtClean="0"/>
          </a:p>
          <a:p>
            <a:r>
              <a:rPr lang="zh-CN" altLang="en-US" dirty="0" smtClean="0"/>
              <a:t>效果：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寝室卧谈话题开始有了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同一作业的做法更趋于多样化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能给书本挑毛病了</a:t>
            </a:r>
            <a:endParaRPr lang="en-US" altLang="zh-CN" dirty="0" smtClean="0"/>
          </a:p>
          <a:p>
            <a:r>
              <a:rPr lang="zh-CN" altLang="en-US" dirty="0" smtClean="0"/>
              <a:t>国人写的书基本都被列入禁书</a:t>
            </a:r>
            <a:endParaRPr lang="en-US" altLang="zh-CN" dirty="0" smtClean="0"/>
          </a:p>
          <a:p>
            <a:r>
              <a:rPr lang="zh-CN" altLang="en-US" dirty="0" smtClean="0"/>
              <a:t>部分翻译版也被禁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我推荐的书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Brian W. Kernighan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Dennis M. Ritchie</a:t>
            </a:r>
            <a:r>
              <a:rPr lang="zh-CN" altLang="en-US" dirty="0" smtClean="0"/>
              <a:t>，</a:t>
            </a:r>
            <a:r>
              <a:rPr lang="en-US" altLang="zh-CN" dirty="0" smtClean="0">
                <a:solidFill>
                  <a:srgbClr val="FF0000"/>
                </a:solidFill>
              </a:rPr>
              <a:t>C Programming Language (2nd Edition)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2006</a:t>
            </a:r>
          </a:p>
          <a:p>
            <a:r>
              <a:rPr lang="en-US" altLang="zh-CN" dirty="0" smtClean="0"/>
              <a:t>Brian W. Kernighan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Dennis M. Ritchie</a:t>
            </a:r>
            <a:r>
              <a:rPr lang="zh-CN" altLang="en-US" dirty="0" smtClean="0"/>
              <a:t>著，徐宝文，李志译，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zh-CN" altLang="en-US" dirty="0" smtClean="0">
                <a:solidFill>
                  <a:srgbClr val="FF0000"/>
                </a:solidFill>
              </a:rPr>
              <a:t>程序设计语言（第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版</a:t>
            </a:r>
            <a:r>
              <a:rPr lang="en-US" altLang="zh-CN" dirty="0" smtClean="0">
                <a:solidFill>
                  <a:srgbClr val="FF0000"/>
                </a:solidFill>
              </a:rPr>
              <a:t>·</a:t>
            </a:r>
            <a:r>
              <a:rPr lang="zh-CN" altLang="en-US" dirty="0" smtClean="0">
                <a:solidFill>
                  <a:srgbClr val="FF0000"/>
                </a:solidFill>
              </a:rPr>
              <a:t>新版）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2004</a:t>
            </a:r>
          </a:p>
          <a:p>
            <a:r>
              <a:rPr lang="en-US" altLang="zh-CN" dirty="0" smtClean="0"/>
              <a:t>Stephen </a:t>
            </a:r>
            <a:r>
              <a:rPr lang="en-US" altLang="zh-CN" dirty="0" err="1" smtClean="0"/>
              <a:t>Prata</a:t>
            </a:r>
            <a:r>
              <a:rPr lang="zh-CN" altLang="en-US" dirty="0" smtClean="0"/>
              <a:t>著，云巅工作室译，</a:t>
            </a:r>
            <a:r>
              <a:rPr lang="en-US" altLang="zh-CN" dirty="0" smtClean="0">
                <a:solidFill>
                  <a:srgbClr val="FF0000"/>
                </a:solidFill>
              </a:rPr>
              <a:t>C Primer Plus</a:t>
            </a:r>
            <a:r>
              <a:rPr lang="zh-CN" altLang="en-US" dirty="0" smtClean="0">
                <a:solidFill>
                  <a:srgbClr val="FF0000"/>
                </a:solidFill>
              </a:rPr>
              <a:t>中文版（第五版）</a:t>
            </a:r>
            <a:r>
              <a:rPr lang="zh-CN" altLang="en-US" dirty="0" smtClean="0"/>
              <a:t>，人民邮电出版社，</a:t>
            </a:r>
            <a:r>
              <a:rPr lang="en-US" altLang="zh-CN" dirty="0" smtClean="0"/>
              <a:t>2005</a:t>
            </a:r>
          </a:p>
          <a:p>
            <a:r>
              <a:rPr lang="en-US" altLang="zh-CN" dirty="0" err="1" smtClean="0"/>
              <a:t>H.M.Deitel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P.J.Deitel</a:t>
            </a:r>
            <a:r>
              <a:rPr lang="zh-CN" altLang="en-US" dirty="0" smtClean="0"/>
              <a:t>著，薛万鹏译，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zh-CN" altLang="en-US" dirty="0" smtClean="0">
                <a:solidFill>
                  <a:srgbClr val="FF0000"/>
                </a:solidFill>
              </a:rPr>
              <a:t>程序设计教程</a:t>
            </a:r>
            <a:r>
              <a:rPr lang="zh-CN" altLang="en-US" dirty="0" smtClean="0"/>
              <a:t>，机械工业出版社，</a:t>
            </a:r>
            <a:r>
              <a:rPr lang="en-US" altLang="zh-CN" dirty="0" smtClean="0"/>
              <a:t>2000</a:t>
            </a:r>
          </a:p>
          <a:p>
            <a:r>
              <a:rPr lang="en-US" altLang="zh-CN" dirty="0" smtClean="0"/>
              <a:t>Eric </a:t>
            </a:r>
            <a:r>
              <a:rPr lang="en-US" altLang="zh-CN" dirty="0" err="1" smtClean="0"/>
              <a:t>S.Roberts</a:t>
            </a:r>
            <a:r>
              <a:rPr lang="zh-CN" altLang="en-US" dirty="0" smtClean="0"/>
              <a:t>，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zh-CN" altLang="en-US" dirty="0" smtClean="0">
                <a:solidFill>
                  <a:srgbClr val="FF0000"/>
                </a:solidFill>
              </a:rPr>
              <a:t>语言的科学和艺术（英文版）</a:t>
            </a:r>
            <a:r>
              <a:rPr lang="zh-CN" altLang="en-US" dirty="0" smtClean="0"/>
              <a:t>，机械工业出版社，</a:t>
            </a:r>
            <a:r>
              <a:rPr lang="en-US" altLang="zh-CN" dirty="0" smtClean="0"/>
              <a:t>2004</a:t>
            </a:r>
          </a:p>
          <a:p>
            <a:r>
              <a:rPr lang="en-US" altLang="zh-CN" dirty="0" smtClean="0"/>
              <a:t>Eric </a:t>
            </a:r>
            <a:r>
              <a:rPr lang="en-US" altLang="zh-CN" dirty="0" err="1" smtClean="0"/>
              <a:t>S.Roberts</a:t>
            </a:r>
            <a:r>
              <a:rPr lang="zh-CN" altLang="en-US" dirty="0" smtClean="0"/>
              <a:t>著，翁惠玉等译，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zh-CN" altLang="en-US" dirty="0" smtClean="0">
                <a:solidFill>
                  <a:srgbClr val="FF0000"/>
                </a:solidFill>
              </a:rPr>
              <a:t>语言的科学与艺术</a:t>
            </a:r>
            <a:r>
              <a:rPr lang="zh-CN" altLang="en-US" dirty="0" smtClean="0"/>
              <a:t>，机械工业出版社，</a:t>
            </a:r>
            <a:r>
              <a:rPr lang="en-US" altLang="zh-CN" dirty="0" smtClean="0"/>
              <a:t>2005</a:t>
            </a:r>
          </a:p>
          <a:p>
            <a:r>
              <a:rPr lang="en-US" altLang="zh-CN" dirty="0" smtClean="0"/>
              <a:t>Al Kelley</a:t>
            </a:r>
            <a:r>
              <a:rPr lang="zh-CN" altLang="en-US" dirty="0" smtClean="0"/>
              <a:t>，</a:t>
            </a:r>
            <a:r>
              <a:rPr lang="en-US" altLang="zh-CN" dirty="0" smtClean="0"/>
              <a:t>Ira Pohl</a:t>
            </a:r>
            <a:r>
              <a:rPr lang="zh-CN" altLang="en-US" dirty="0" smtClean="0"/>
              <a:t>，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zh-CN" altLang="en-US" dirty="0" smtClean="0">
                <a:solidFill>
                  <a:srgbClr val="FF0000"/>
                </a:solidFill>
              </a:rPr>
              <a:t>语言教程（英文版</a:t>
            </a:r>
            <a:r>
              <a:rPr lang="en-US" altLang="zh-CN" dirty="0" smtClean="0">
                <a:solidFill>
                  <a:srgbClr val="FF0000"/>
                </a:solidFill>
              </a:rPr>
              <a:t>-</a:t>
            </a:r>
            <a:r>
              <a:rPr lang="zh-CN" altLang="en-US" dirty="0" smtClean="0">
                <a:solidFill>
                  <a:srgbClr val="FF0000"/>
                </a:solidFill>
              </a:rPr>
              <a:t>第</a:t>
            </a:r>
            <a:r>
              <a:rPr lang="en-US" altLang="zh-CN" dirty="0" smtClean="0">
                <a:solidFill>
                  <a:srgbClr val="FF0000"/>
                </a:solidFill>
              </a:rPr>
              <a:t>4</a:t>
            </a:r>
            <a:r>
              <a:rPr lang="zh-CN" altLang="en-US" dirty="0" smtClean="0">
                <a:solidFill>
                  <a:srgbClr val="FF0000"/>
                </a:solidFill>
              </a:rPr>
              <a:t>版）</a:t>
            </a:r>
            <a:r>
              <a:rPr lang="zh-CN" altLang="en-US" dirty="0" smtClean="0"/>
              <a:t>，机械工业出版社，</a:t>
            </a:r>
            <a:r>
              <a:rPr lang="en-US" altLang="zh-CN" dirty="0" smtClean="0"/>
              <a:t>2004</a:t>
            </a:r>
          </a:p>
          <a:p>
            <a:r>
              <a:rPr lang="zh-CN" altLang="en-US" dirty="0" smtClean="0"/>
              <a:t>苏小红，陈惠鹏，孙志岗，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zh-CN" altLang="en-US" dirty="0" smtClean="0">
                <a:solidFill>
                  <a:srgbClr val="FF0000"/>
                </a:solidFill>
              </a:rPr>
              <a:t>语言大学实用教程</a:t>
            </a:r>
            <a:r>
              <a:rPr lang="zh-CN" altLang="en-US" dirty="0" smtClean="0"/>
              <a:t>，电子工业出版社，</a:t>
            </a:r>
            <a:r>
              <a:rPr lang="en-US" altLang="zh-CN" dirty="0" smtClean="0"/>
              <a:t>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教师偷懒的讨论区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鼓励参与网上讨论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帖子获得评分，记入期末成绩</a:t>
            </a:r>
            <a:endParaRPr lang="en-US" altLang="zh-CN" dirty="0" smtClean="0"/>
          </a:p>
          <a:p>
            <a:r>
              <a:rPr lang="zh-CN" altLang="en-US" dirty="0" smtClean="0"/>
              <a:t>民主评分制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全体师生都有对所有帖子评分的权限</a:t>
            </a:r>
            <a:endParaRPr lang="en-US" altLang="zh-CN" dirty="0" smtClean="0"/>
          </a:p>
          <a:p>
            <a:r>
              <a:rPr lang="zh-CN" altLang="en-US" dirty="0" smtClean="0"/>
              <a:t>效果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热烈的交流讨论（一学期</a:t>
            </a:r>
            <a:r>
              <a:rPr lang="en-US" altLang="zh-CN" dirty="0" smtClean="0"/>
              <a:t>4000+</a:t>
            </a:r>
            <a:r>
              <a:rPr lang="zh-CN" altLang="en-US" dirty="0" smtClean="0"/>
              <a:t>帖子）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教师插不上话，并也能从中获益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跨年级交流学习心得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最快速的反馈机制</a:t>
            </a:r>
            <a:endParaRPr lang="en-US" altLang="zh-CN" dirty="0" smtClean="0"/>
          </a:p>
          <a:p>
            <a:r>
              <a:rPr lang="zh-CN" altLang="en-US" dirty="0" smtClean="0"/>
              <a:t>缺憾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有一些骗分的行为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只发一贴得满分，发帖多却难得满分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内向的学生不适应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68287"/>
            <a:ext cx="8809037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学生反馈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“</a:t>
            </a:r>
            <a:r>
              <a:rPr lang="en-US" altLang="zh-CN" dirty="0" smtClean="0"/>
              <a:t>4-1</a:t>
            </a:r>
            <a:r>
              <a:rPr lang="zh-CN" altLang="en-US" i="1" dirty="0" smtClean="0"/>
              <a:t>（作业编号）</a:t>
            </a:r>
            <a:r>
              <a:rPr lang="zh-CN" altLang="en-US" dirty="0" smtClean="0"/>
              <a:t>也许真的</a:t>
            </a:r>
            <a:r>
              <a:rPr lang="zh-CN" altLang="en-US" dirty="0" smtClean="0">
                <a:solidFill>
                  <a:srgbClr val="FF0000"/>
                </a:solidFill>
              </a:rPr>
              <a:t>令人很郁闷</a:t>
            </a:r>
            <a:r>
              <a:rPr lang="zh-CN" altLang="en-US" dirty="0" smtClean="0"/>
              <a:t>，不过崩溃时</a:t>
            </a:r>
            <a:r>
              <a:rPr lang="zh-CN" altLang="en-US" dirty="0" smtClean="0">
                <a:solidFill>
                  <a:srgbClr val="FF0000"/>
                </a:solidFill>
              </a:rPr>
              <a:t>看看</a:t>
            </a:r>
            <a:r>
              <a:rPr lang="en-US" altLang="zh-CN" dirty="0" smtClean="0">
                <a:solidFill>
                  <a:srgbClr val="FF0000"/>
                </a:solidFill>
              </a:rPr>
              <a:t>Hello C</a:t>
            </a:r>
            <a:r>
              <a:rPr lang="zh-CN" altLang="en-US" i="1" dirty="0" smtClean="0">
                <a:solidFill>
                  <a:srgbClr val="FF0000"/>
                </a:solidFill>
              </a:rPr>
              <a:t>（网上论坛）</a:t>
            </a:r>
            <a:r>
              <a:rPr lang="zh-CN" altLang="en-US" dirty="0" smtClean="0">
                <a:solidFill>
                  <a:srgbClr val="FF0000"/>
                </a:solidFill>
              </a:rPr>
              <a:t>也许会让你惊喜</a:t>
            </a:r>
            <a:r>
              <a:rPr lang="zh-CN" altLang="en-US" dirty="0" smtClean="0"/>
              <a:t>。”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屡次被骂的真言堂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hlinkClick r:id="rId3"/>
              </a:rPr>
              <a:t>http://sunner.cn/truth</a:t>
            </a:r>
            <a:endParaRPr lang="en-US" altLang="zh-CN" dirty="0" smtClean="0"/>
          </a:p>
          <a:p>
            <a:r>
              <a:rPr lang="zh-CN" altLang="en-US" dirty="0" smtClean="0"/>
              <a:t>“真言堂”是一个匿名论坛</a:t>
            </a:r>
            <a:endParaRPr lang="en-US" altLang="zh-CN" dirty="0" smtClean="0"/>
          </a:p>
          <a:p>
            <a:r>
              <a:rPr lang="zh-CN" altLang="en-US" dirty="0" smtClean="0"/>
              <a:t>三年多的时间，</a:t>
            </a:r>
            <a:r>
              <a:rPr lang="en-US" altLang="zh-CN" dirty="0" smtClean="0"/>
              <a:t>10,000</a:t>
            </a:r>
            <a:r>
              <a:rPr lang="zh-CN" altLang="en-US" dirty="0" smtClean="0"/>
              <a:t>多条帖子</a:t>
            </a:r>
            <a:endParaRPr lang="en-US" altLang="zh-CN" dirty="0" smtClean="0"/>
          </a:p>
          <a:p>
            <a:r>
              <a:rPr lang="zh-CN" altLang="en-US" dirty="0" smtClean="0"/>
              <a:t>一个五味俱全的地方，见证我的成长</a:t>
            </a:r>
            <a:endParaRPr lang="en-US" altLang="zh-CN" dirty="0" smtClean="0"/>
          </a:p>
          <a:p>
            <a:r>
              <a:rPr lang="zh-CN" altLang="en-US" dirty="0" smtClean="0"/>
              <a:t>在这里，获得第一手的可靠反馈</a:t>
            </a:r>
            <a:endParaRPr lang="en-US" altLang="zh-CN" dirty="0" smtClean="0"/>
          </a:p>
          <a:p>
            <a:r>
              <a:rPr lang="zh-CN" altLang="en-US" dirty="0" smtClean="0"/>
              <a:t>在这里，我被骂过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“变态、无耻、垃圾、该死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dirty="0" smtClean="0"/>
              <a:t>缺陷：广告泛滥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真言举例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孙老师 几周相处深被您的才华所倾倒  但是  老孙  你 </a:t>
            </a:r>
            <a:r>
              <a:rPr lang="zh-CN" altLang="en-US" dirty="0" smtClean="0">
                <a:solidFill>
                  <a:srgbClr val="FF0000"/>
                </a:solidFill>
              </a:rPr>
              <a:t>太过分了</a:t>
            </a:r>
            <a:r>
              <a:rPr lang="zh-CN" altLang="en-US" dirty="0" smtClean="0"/>
              <a:t> 你也 是学生过来 的 你怎么这么</a:t>
            </a:r>
            <a:r>
              <a:rPr lang="zh-CN" altLang="en-US" dirty="0" smtClean="0">
                <a:solidFill>
                  <a:srgbClr val="FF0000"/>
                </a:solidFill>
              </a:rPr>
              <a:t>不理解 我们</a:t>
            </a:r>
            <a:r>
              <a:rPr lang="zh-CN" altLang="en-US" dirty="0" smtClean="0"/>
              <a:t>呢  你的 教法确实很能锻炼人   但你总先得给我门启蒙吧  上课说一堆术语 我们都听不懂  叫我们自学是为我们 好 但 我们才刚上大学啊  本来 大学就够</a:t>
            </a:r>
            <a:r>
              <a:rPr lang="zh-CN" altLang="en-US" dirty="0" smtClean="0">
                <a:solidFill>
                  <a:srgbClr val="FF0000"/>
                </a:solidFill>
              </a:rPr>
              <a:t>我们失望了</a:t>
            </a:r>
            <a:r>
              <a:rPr lang="zh-CN" altLang="en-US" dirty="0" smtClean="0"/>
              <a:t>  你还给 我们这么多压力啊    还有快考试了  你还给我们这么多 压力       催我们交作业    </a:t>
            </a:r>
            <a:r>
              <a:rPr lang="zh-CN" altLang="en-US" dirty="0" smtClean="0">
                <a:solidFill>
                  <a:srgbClr val="FF0000"/>
                </a:solidFill>
              </a:rPr>
              <a:t>太自私了</a:t>
            </a:r>
            <a:r>
              <a:rPr lang="zh-CN" altLang="en-US" dirty="0" smtClean="0"/>
              <a:t>   哎   不说了 </a:t>
            </a:r>
            <a:r>
              <a:rPr lang="zh-CN" altLang="en-US" dirty="0" smtClean="0">
                <a:solidFill>
                  <a:srgbClr val="FF0000"/>
                </a:solidFill>
              </a:rPr>
              <a:t>伤心 啊</a:t>
            </a:r>
            <a:r>
              <a:rPr lang="zh-CN" altLang="en-US" dirty="0" smtClean="0"/>
              <a:t>   不止 到 遇到你这样的 老师是我们的</a:t>
            </a:r>
            <a:r>
              <a:rPr lang="zh-CN" altLang="en-US" dirty="0" smtClean="0">
                <a:solidFill>
                  <a:srgbClr val="FF0000"/>
                </a:solidFill>
              </a:rPr>
              <a:t>幸运还是 倒霉</a:t>
            </a:r>
            <a:r>
              <a:rPr lang="zh-CN" altLang="en-US" dirty="0" smtClean="0"/>
              <a:t>呢     </a:t>
            </a:r>
            <a:r>
              <a:rPr lang="zh-CN" altLang="en-US" dirty="0" smtClean="0">
                <a:solidFill>
                  <a:srgbClr val="FF0000"/>
                </a:solidFill>
              </a:rPr>
              <a:t>反思吧老孙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网上自测题和公开的旧试卷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把程序编“对”了不等于会了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编程过程中可以绕过或忽略一些自己不了解的</a:t>
            </a:r>
            <a:endParaRPr lang="en-US" altLang="zh-CN" dirty="0" smtClean="0"/>
          </a:p>
          <a:p>
            <a:r>
              <a:rPr lang="zh-CN" altLang="en-US" dirty="0" smtClean="0"/>
              <a:t>笔试能考查出对细节掌握的精度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平时也要训练这个能力</a:t>
            </a:r>
            <a:endParaRPr lang="en-US" altLang="zh-CN" dirty="0" smtClean="0"/>
          </a:p>
          <a:p>
            <a:r>
              <a:rPr lang="zh-CN" altLang="en-US" dirty="0" smtClean="0"/>
              <a:t>用</a:t>
            </a:r>
            <a:r>
              <a:rPr lang="en-US" altLang="zh-CN" dirty="0" err="1" smtClean="0"/>
              <a:t>moodle</a:t>
            </a:r>
            <a:r>
              <a:rPr lang="zh-CN" altLang="en-US" dirty="0" smtClean="0"/>
              <a:t>的“测验”功能设计自测题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网上答题，即时结果，成绩排名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单项分析，了解学生学习状况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反复答题，也是一个学习过程</a:t>
            </a:r>
            <a:endParaRPr lang="en-US" altLang="zh-CN" dirty="0" smtClean="0"/>
          </a:p>
          <a:p>
            <a:r>
              <a:rPr lang="zh-CN" altLang="en-US" dirty="0" smtClean="0"/>
              <a:t>公开所有旧试卷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这是对教师的一种鞭策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局限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zh-CN" altLang="en-US" dirty="0" smtClean="0"/>
              <a:t>依赖于授课内容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</a:t>
            </a:r>
            <a:r>
              <a:rPr lang="zh-CN" altLang="en-US" dirty="0" smtClean="0"/>
              <a:t>语言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依赖于授课对象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计算机</a:t>
            </a:r>
            <a:r>
              <a:rPr lang="en-US" altLang="zh-CN" dirty="0" smtClean="0"/>
              <a:t>/</a:t>
            </a:r>
            <a:r>
              <a:rPr lang="zh-CN" altLang="en-US" dirty="0" smtClean="0"/>
              <a:t>软件专业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大一新生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依赖于教师个性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懒惰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缺少耐心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心狠手辣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活泼开朗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胆大妄为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087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685800"/>
            <a:ext cx="60579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4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开卷有益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考试是学习的一部分</a:t>
            </a:r>
            <a:endParaRPr lang="en-US" altLang="zh-CN" dirty="0" smtClean="0"/>
          </a:p>
          <a:p>
            <a:r>
              <a:rPr lang="zh-CN" altLang="en-US" dirty="0" smtClean="0"/>
              <a:t>开卷考试更能打破“应试教育”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不用死记硬背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可以考查学习能力</a:t>
            </a:r>
            <a:endParaRPr lang="en-US" altLang="zh-CN" dirty="0" smtClean="0"/>
          </a:p>
          <a:p>
            <a:r>
              <a:rPr lang="zh-CN" altLang="en-US" dirty="0" smtClean="0"/>
              <a:t>试卷点评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让学生知道自己错在哪里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一些噱头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追“计院”</a:t>
            </a:r>
            <a:r>
              <a:rPr lang="en-US" altLang="zh-CN" dirty="0" smtClean="0"/>
              <a:t>mm</a:t>
            </a:r>
            <a:r>
              <a:rPr lang="zh-CN" altLang="en-US" dirty="0" smtClean="0"/>
              <a:t>得用这个程序</a:t>
            </a:r>
            <a:endParaRPr lang="en-US" altLang="zh-CN" dirty="0" smtClean="0"/>
          </a:p>
          <a:p>
            <a:pPr lvl="1"/>
            <a:r>
              <a:rPr lang="en-US" altLang="zh-CN" sz="1600" b="1" dirty="0" smtClean="0">
                <a:latin typeface="Courier New" pitchFamily="49" charset="0"/>
                <a:cs typeface="Courier New" pitchFamily="49" charset="0"/>
              </a:rPr>
              <a:t>main(_){for(--_;</a:t>
            </a:r>
            <a:r>
              <a:rPr lang="en-US" altLang="zh-CN" sz="1600" b="1" dirty="0" err="1" smtClean="0">
                <a:latin typeface="Courier New" pitchFamily="49" charset="0"/>
                <a:cs typeface="Courier New" pitchFamily="49" charset="0"/>
              </a:rPr>
              <a:t>putchar</a:t>
            </a:r>
            <a:r>
              <a:rPr lang="en-US" altLang="zh-CN" sz="1600" b="1" dirty="0" smtClean="0">
                <a:latin typeface="Courier New" pitchFamily="49" charset="0"/>
                <a:cs typeface="Courier New" pitchFamily="49" charset="0"/>
              </a:rPr>
              <a:t>(_++["</a:t>
            </a:r>
            <a:r>
              <a:rPr lang="en-US" altLang="zh-CN" sz="1600" b="1" dirty="0" err="1" smtClean="0">
                <a:latin typeface="Courier New" pitchFamily="49" charset="0"/>
                <a:cs typeface="Courier New" pitchFamily="49" charset="0"/>
              </a:rPr>
              <a:t>J!Mpwf!Zpv</a:t>
            </a:r>
            <a:r>
              <a:rPr lang="en-US" altLang="zh-CN" sz="1600" b="1" dirty="0" smtClean="0">
                <a:latin typeface="Courier New" pitchFamily="49" charset="0"/>
                <a:cs typeface="Courier New" pitchFamily="49" charset="0"/>
              </a:rPr>
              <a:t>\1"]-1););}</a:t>
            </a:r>
          </a:p>
          <a:p>
            <a:r>
              <a:rPr lang="en-US" altLang="zh-CN" dirty="0" err="1" smtClean="0"/>
              <a:t>ioccc</a:t>
            </a:r>
            <a:r>
              <a:rPr lang="zh-CN" altLang="en-US" dirty="0" smtClean="0"/>
              <a:t>获奖程序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3"/>
              </a:rPr>
              <a:t>http://www.ioccc.org</a:t>
            </a:r>
            <a:endParaRPr lang="en-US" altLang="zh-CN" dirty="0" smtClean="0"/>
          </a:p>
          <a:p>
            <a:r>
              <a:rPr lang="zh-CN" altLang="en-US" dirty="0" smtClean="0"/>
              <a:t>笑话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世界上有</a:t>
            </a:r>
            <a:r>
              <a:rPr lang="en-US" altLang="zh-CN" dirty="0" smtClean="0"/>
              <a:t>10</a:t>
            </a:r>
            <a:r>
              <a:rPr lang="zh-CN" altLang="en-US" dirty="0" smtClean="0"/>
              <a:t>种人，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种人懂二进制，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种人不懂二进制</a:t>
            </a:r>
            <a:endParaRPr lang="en-US" altLang="zh-CN" dirty="0" smtClean="0"/>
          </a:p>
          <a:p>
            <a:r>
              <a:rPr lang="zh-CN" altLang="en-US" dirty="0" smtClean="0"/>
              <a:t>课歌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著名的“</a:t>
            </a:r>
            <a:r>
              <a:rPr lang="en-US" altLang="zh-CN" dirty="0" smtClean="0"/>
              <a:t>Write in C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Write in 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285860"/>
            <a:ext cx="8647968" cy="5357850"/>
          </a:xfrm>
        </p:spPr>
        <p:txBody>
          <a:bodyPr numCol="2">
            <a:normAutofit fontScale="55000" lnSpcReduction="2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When I find my code in tons of trouble,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Friends and colleagues come to me,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Speaking words of wisdom: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"Write in C."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As the deadline fast approaches,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And bugs are all that I can see,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Somewhere, someone whispers: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"Write in C."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Write in C, Write in 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Write in C, oh, Write in 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LISP is dead and buried,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Write in C.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I used to write a lot of FORTRAN,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For science it worked flawlessly.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Try using it for graphics!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Write in C.</a:t>
            </a:r>
          </a:p>
          <a:p>
            <a:pPr>
              <a:buNone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you've just spent nearly 30 hours</a:t>
            </a:r>
          </a:p>
          <a:p>
            <a:pPr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Debugging some assembly,</a:t>
            </a:r>
          </a:p>
          <a:p>
            <a:pPr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 you will be glad to</a:t>
            </a:r>
          </a:p>
          <a:p>
            <a:pPr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in C.</a:t>
            </a:r>
          </a:p>
          <a:p>
            <a:pPr>
              <a:buNone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in C, Write in C,</a:t>
            </a:r>
          </a:p>
          <a:p>
            <a:pPr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in C, yeah, Write in C.</a:t>
            </a:r>
          </a:p>
          <a:p>
            <a:pPr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 is for wimps.</a:t>
            </a:r>
          </a:p>
          <a:p>
            <a:pPr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in C.</a:t>
            </a:r>
          </a:p>
          <a:p>
            <a:pPr>
              <a:buNone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in C, Write in C</a:t>
            </a:r>
          </a:p>
          <a:p>
            <a:pPr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in C, oh, Write in C.</a:t>
            </a:r>
          </a:p>
          <a:p>
            <a:pPr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Pascal won't quite cut it.</a:t>
            </a:r>
          </a:p>
          <a:p>
            <a:pPr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in C.</a:t>
            </a:r>
          </a:p>
          <a:p>
            <a:pPr>
              <a:buNone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Kriston J. Rehberg Write in 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7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课堂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在最不需费心血的地方，还是要费点心血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“没用”的课堂</a:t>
            </a:r>
            <a:endParaRPr lang="en-US" altLang="zh-CN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学生主动自学，课堂作用大幅降低</a:t>
            </a:r>
            <a:endParaRPr lang="en-US" altLang="zh-CN" dirty="0" smtClean="0"/>
          </a:p>
          <a:p>
            <a:r>
              <a:rPr lang="zh-CN" altLang="en-US" dirty="0" smtClean="0"/>
              <a:t>课堂讲得太“明白”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不利于自学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信息量小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很难真正透彻明白</a:t>
            </a:r>
            <a:endParaRPr lang="en-US" altLang="zh-CN" dirty="0" smtClean="0"/>
          </a:p>
          <a:p>
            <a:r>
              <a:rPr lang="zh-CN" altLang="en-US" dirty="0" smtClean="0"/>
              <a:t>学生反馈：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“自己想明白的，和听老师讲明白的，感觉真是不一样！”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以后再也不去上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语言课了</a:t>
            </a:r>
            <a:r>
              <a:rPr lang="en-US" altLang="zh-CN" dirty="0" smtClean="0"/>
              <a:t> </a:t>
            </a:r>
            <a:r>
              <a:rPr lang="en-US" altLang="zh-CN" sz="3600" dirty="0" smtClean="0">
                <a:hlinkClick r:id="rId3"/>
              </a:rPr>
              <a:t>http://sunner.cn/truth/read.php?id=2607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正方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zh-CN" altLang="en-US" dirty="0" smtClean="0"/>
              <a:t>反方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上课实在太无聊了</a:t>
            </a:r>
            <a:r>
              <a:rPr lang="en-US" altLang="zh-CN" dirty="0" smtClean="0"/>
              <a:t>...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我上课的时间来上机看课件</a:t>
            </a:r>
            <a:r>
              <a:rPr lang="en-US" altLang="zh-CN" dirty="0" smtClean="0"/>
              <a:t>20</a:t>
            </a:r>
            <a:r>
              <a:rPr lang="zh-CN" altLang="en-US" dirty="0" smtClean="0"/>
              <a:t>分钟可以搞定</a:t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希望老师把程序也放上来</a:t>
            </a:r>
            <a:br>
              <a:rPr lang="zh-CN" altLang="en-US" dirty="0" smtClean="0"/>
            </a:br>
            <a:r>
              <a:rPr lang="zh-CN" altLang="en-US" dirty="0" smtClean="0"/>
              <a:t>上课用过的</a:t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有的小程序你以前没有放上来</a:t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smtClean="0"/>
              <a:t>OK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我看课件了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虽然只在工大上了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个多月的课。。。 但还是</a:t>
            </a:r>
            <a:r>
              <a:rPr lang="en-US" altLang="zh-CN" dirty="0" err="1" smtClean="0"/>
              <a:t>sunner</a:t>
            </a:r>
            <a:r>
              <a:rPr lang="zh-CN" altLang="en-US" dirty="0" smtClean="0"/>
              <a:t>的课中感受到很多东西。。</a:t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授课的内容重要，领悟</a:t>
            </a:r>
            <a:r>
              <a:rPr lang="en-US" altLang="zh-CN" dirty="0" smtClean="0"/>
              <a:t>programming</a:t>
            </a:r>
            <a:r>
              <a:rPr lang="zh-CN" altLang="en-US" dirty="0" smtClean="0"/>
              <a:t>的思想也同样重要</a:t>
            </a:r>
            <a:r>
              <a:rPr lang="en-US" altLang="zh-CN" dirty="0" smtClean="0"/>
              <a:t>...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像</a:t>
            </a:r>
            <a:r>
              <a:rPr lang="en-US" altLang="zh-CN" dirty="0" smtClean="0"/>
              <a:t>syntax</a:t>
            </a:r>
            <a:r>
              <a:rPr lang="zh-CN" altLang="en-US" dirty="0" smtClean="0"/>
              <a:t>之类的东西，正常人看书都可以看懂。。</a:t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但要理解其中的思维，就不是那么容易了</a:t>
            </a:r>
            <a:r>
              <a:rPr lang="en-US" altLang="zh-CN" dirty="0" smtClean="0"/>
              <a:t>...</a:t>
            </a:r>
            <a:r>
              <a:rPr lang="zh-CN" altLang="en-US" dirty="0" smtClean="0"/>
              <a:t>老师更大意义上是教会我们如何思考</a:t>
            </a:r>
            <a:r>
              <a:rPr lang="en-US" altLang="zh-CN" dirty="0" smtClean="0"/>
              <a:t>...</a:t>
            </a:r>
            <a:r>
              <a:rPr lang="zh-CN" altLang="en-US" dirty="0" smtClean="0"/>
              <a:t>如何更深层次的理解</a:t>
            </a:r>
            <a:r>
              <a:rPr lang="en-US" altLang="zh-CN" dirty="0" smtClean="0"/>
              <a:t>..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总之，听</a:t>
            </a:r>
            <a:r>
              <a:rPr lang="en-US" altLang="zh-CN" dirty="0" err="1" smtClean="0"/>
              <a:t>sunner</a:t>
            </a:r>
            <a:r>
              <a:rPr lang="zh-CN" altLang="en-US" dirty="0" smtClean="0"/>
              <a:t>的课绝对值得</a:t>
            </a:r>
            <a:r>
              <a:rPr lang="en-US" altLang="zh-CN" dirty="0" smtClean="0"/>
              <a:t>... </a:t>
            </a:r>
            <a:r>
              <a:rPr lang="zh-CN" altLang="en-US" dirty="0" smtClean="0"/>
              <a:t>楼主先别那么反感</a:t>
            </a:r>
            <a:r>
              <a:rPr lang="en-US" altLang="zh-CN" dirty="0" smtClean="0"/>
              <a:t>..</a:t>
            </a:r>
            <a:r>
              <a:rPr lang="zh-CN" altLang="en-US" dirty="0" smtClean="0"/>
              <a:t>以后你会发现</a:t>
            </a:r>
            <a:r>
              <a:rPr lang="en-US" altLang="zh-CN" dirty="0" err="1" smtClean="0"/>
              <a:t>sunner</a:t>
            </a:r>
            <a:r>
              <a:rPr lang="zh-CN" altLang="en-US" dirty="0" smtClean="0"/>
              <a:t>的课的价值的</a:t>
            </a:r>
            <a:r>
              <a:rPr lang="en-US" altLang="zh-CN" dirty="0" smtClean="0"/>
              <a:t>..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课堂上做什么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435608" y="2571744"/>
            <a:ext cx="7498080" cy="3676656"/>
          </a:xfrm>
        </p:spPr>
        <p:txBody>
          <a:bodyPr numCol="2">
            <a:normAutofit/>
          </a:bodyPr>
          <a:lstStyle/>
          <a:p>
            <a:r>
              <a:rPr lang="zh-CN" altLang="en-US" dirty="0" smtClean="0"/>
              <a:t>认清地位</a:t>
            </a:r>
            <a:endParaRPr lang="en-US" altLang="zh-CN" dirty="0" smtClean="0"/>
          </a:p>
          <a:p>
            <a:r>
              <a:rPr lang="zh-CN" altLang="en-US" dirty="0" smtClean="0"/>
              <a:t>现场演示</a:t>
            </a:r>
            <a:endParaRPr lang="en-US" altLang="zh-CN" dirty="0" smtClean="0"/>
          </a:p>
          <a:p>
            <a:r>
              <a:rPr lang="zh-CN" altLang="en-US" dirty="0" smtClean="0"/>
              <a:t>趣闻轶事</a:t>
            </a:r>
            <a:endParaRPr lang="en-US" altLang="zh-CN" dirty="0" smtClean="0"/>
          </a:p>
          <a:p>
            <a:r>
              <a:rPr lang="zh-CN" altLang="en-US" dirty="0" smtClean="0"/>
              <a:t>深层原理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直观感知</a:t>
            </a:r>
            <a:endParaRPr lang="en-US" altLang="zh-CN" dirty="0" smtClean="0"/>
          </a:p>
          <a:p>
            <a:pPr>
              <a:spcBef>
                <a:spcPts val="0"/>
              </a:spcBef>
            </a:pPr>
            <a:r>
              <a:rPr lang="zh-CN" altLang="en-US" dirty="0" smtClean="0"/>
              <a:t>旁征博引</a:t>
            </a:r>
            <a:endParaRPr lang="en-US" altLang="zh-CN" dirty="0" smtClean="0"/>
          </a:p>
          <a:p>
            <a:r>
              <a:rPr lang="zh-CN" altLang="en-US" dirty="0" smtClean="0"/>
              <a:t>精彩互动</a:t>
            </a:r>
            <a:endParaRPr lang="en-US" altLang="zh-CN" dirty="0" smtClean="0"/>
          </a:p>
          <a:p>
            <a:r>
              <a:rPr lang="zh-CN" altLang="en-US" dirty="0" smtClean="0"/>
              <a:t>总结作业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1428736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83464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做书本做不到、做不好的事情</a:t>
            </a:r>
            <a:endParaRPr lang="en-US" altLang="zh-CN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认清地位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algn="ctr">
              <a:buNone/>
            </a:pPr>
            <a:r>
              <a:rPr lang="zh-CN" altLang="en-US" sz="6600" dirty="0" smtClean="0"/>
              <a:t>认清课程重要性</a:t>
            </a:r>
            <a:endParaRPr lang="zh-CN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目标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忽略教师的存在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语言怎么认清地位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为什么学</a:t>
            </a:r>
            <a:r>
              <a:rPr lang="en-US" altLang="zh-CN" dirty="0" smtClean="0"/>
              <a:t>C</a:t>
            </a:r>
            <a:r>
              <a:rPr lang="zh-CN" altLang="en-US" dirty="0" smtClean="0"/>
              <a:t>，不学</a:t>
            </a:r>
            <a:r>
              <a:rPr lang="en-US" altLang="zh-CN" dirty="0" smtClean="0"/>
              <a:t>C++</a:t>
            </a:r>
            <a:r>
              <a:rPr lang="zh-CN" altLang="en-US" dirty="0" smtClean="0"/>
              <a:t>、</a:t>
            </a:r>
            <a:r>
              <a:rPr lang="en-US" altLang="zh-CN" dirty="0" smtClean="0"/>
              <a:t>Java……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</a:t>
            </a:r>
            <a:r>
              <a:rPr lang="zh-CN" altLang="en-US" dirty="0" smtClean="0"/>
              <a:t>的精神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Trust the programmer</a:t>
            </a:r>
          </a:p>
          <a:p>
            <a:pPr lvl="1"/>
            <a:r>
              <a:rPr lang="en-US" altLang="zh-CN" dirty="0" smtClean="0"/>
              <a:t>C</a:t>
            </a:r>
            <a:r>
              <a:rPr lang="zh-CN" altLang="en-US" dirty="0" smtClean="0"/>
              <a:t>的简单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最不复杂的语言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</a:t>
            </a:r>
            <a:r>
              <a:rPr lang="zh-CN" altLang="en-US" dirty="0" smtClean="0"/>
              <a:t>的深邃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直切计算机底层，无所不能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</a:t>
            </a:r>
            <a:r>
              <a:rPr lang="zh-CN" altLang="en-US" dirty="0" smtClean="0"/>
              <a:t>的影响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最核心软件用</a:t>
            </a:r>
            <a:r>
              <a:rPr lang="en-US" altLang="zh-CN" dirty="0" smtClean="0"/>
              <a:t>C</a:t>
            </a:r>
            <a:r>
              <a:rPr lang="zh-CN" altLang="en-US" dirty="0" smtClean="0"/>
              <a:t>编写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C++</a:t>
            </a:r>
            <a:r>
              <a:rPr lang="zh-CN" altLang="en-US" dirty="0" smtClean="0"/>
              <a:t>、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C#</a:t>
            </a:r>
            <a:r>
              <a:rPr lang="zh-CN" altLang="en-US" dirty="0" smtClean="0"/>
              <a:t>学习</a:t>
            </a:r>
            <a:r>
              <a:rPr lang="en-US" altLang="zh-CN" dirty="0" smtClean="0"/>
              <a:t>C</a:t>
            </a:r>
          </a:p>
          <a:p>
            <a:pPr lvl="2"/>
            <a:r>
              <a:rPr lang="en-US" altLang="zh-CN" dirty="0" smtClean="0"/>
              <a:t>C</a:t>
            </a:r>
            <a:r>
              <a:rPr lang="zh-CN" altLang="en-US" dirty="0" smtClean="0"/>
              <a:t>仍很受欢迎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</a:t>
            </a:r>
            <a:r>
              <a:rPr lang="zh-CN" altLang="en-US" dirty="0" smtClean="0"/>
              <a:t>的缺陷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不适合做面向用户的应用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语言受欢迎程度</a:t>
            </a:r>
            <a:endParaRPr lang="zh-CN" alt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6400" y="6332538"/>
            <a:ext cx="5791200" cy="696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50900" lvl="1" indent="-285750" algn="ctr">
              <a:lnSpc>
                <a:spcPct val="95000"/>
              </a:lnSpc>
              <a:spcBef>
                <a:spcPct val="20000"/>
              </a:spcBef>
              <a:buClr>
                <a:srgbClr val="FFCC66"/>
              </a:buClr>
              <a:buSzPct val="115000"/>
            </a:pPr>
            <a:r>
              <a:rPr lang="en-US" altLang="zh-CN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hlinkClick r:id="rId3"/>
              </a:rPr>
              <a:t>http://www.tiobe.com/tpci.htm</a:t>
            </a:r>
            <a:r>
              <a:rPr lang="en-US" altLang="zh-CN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60588" y="1579959"/>
            <a:ext cx="6048375" cy="453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现场演示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优点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不再纸上谈兵，更有说服力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生动的视觉冲击</a:t>
            </a:r>
            <a:endParaRPr lang="en-US" altLang="zh-CN" dirty="0" smtClean="0"/>
          </a:p>
          <a:p>
            <a:r>
              <a:rPr lang="zh-CN" altLang="en-US" dirty="0" smtClean="0"/>
              <a:t>要点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工具很重要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字号很重要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要紧凑，别冷场</a:t>
            </a:r>
            <a:endParaRPr lang="en-US" altLang="zh-CN" dirty="0" smtClean="0"/>
          </a:p>
          <a:p>
            <a:r>
              <a:rPr lang="zh-CN" altLang="en-US" dirty="0" smtClean="0"/>
              <a:t>缺点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要应变“意外”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语言的演示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演示什么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编写、编译、调试程序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新讲的知识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出错的程序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代码风格不好的程序</a:t>
            </a:r>
            <a:endParaRPr lang="en-US" altLang="zh-CN" dirty="0" smtClean="0"/>
          </a:p>
          <a:p>
            <a:r>
              <a:rPr lang="zh-CN" altLang="en-US" dirty="0" smtClean="0"/>
              <a:t>用什么演示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告别</a:t>
            </a:r>
            <a:r>
              <a:rPr lang="en-US" altLang="zh-CN" dirty="0" smtClean="0"/>
              <a:t>TC</a:t>
            </a:r>
            <a:r>
              <a:rPr lang="zh-CN" altLang="en-US" dirty="0" smtClean="0"/>
              <a:t>吧，它已经不是真正的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如果不在乎盗版，可以用</a:t>
            </a:r>
            <a:r>
              <a:rPr lang="en-US" altLang="zh-CN" dirty="0" smtClean="0"/>
              <a:t>VC</a:t>
            </a:r>
          </a:p>
          <a:p>
            <a:pPr lvl="1"/>
            <a:r>
              <a:rPr lang="zh-CN" altLang="en-US" dirty="0" smtClean="0"/>
              <a:t>推荐：</a:t>
            </a:r>
            <a:r>
              <a:rPr lang="en-US" altLang="zh-CN" dirty="0" err="1" smtClean="0"/>
              <a:t>gcc</a:t>
            </a:r>
            <a:r>
              <a:rPr lang="en-US" altLang="zh-CN" dirty="0" smtClean="0"/>
              <a:t> + </a:t>
            </a:r>
            <a:r>
              <a:rPr lang="en-US" altLang="zh-CN" dirty="0" err="1" smtClean="0"/>
              <a:t>gdb</a:t>
            </a:r>
            <a:r>
              <a:rPr lang="en-US" altLang="zh-CN" dirty="0" smtClean="0"/>
              <a:t> + Code::Blocks</a:t>
            </a:r>
          </a:p>
          <a:p>
            <a:r>
              <a:rPr lang="zh-CN" altLang="en-US" dirty="0" smtClean="0"/>
              <a:t>经验：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单步跟踪程序对理解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语言有</a:t>
            </a:r>
            <a:r>
              <a:rPr lang="zh-CN" altLang="en-US" sz="3200" dirty="0" smtClean="0">
                <a:solidFill>
                  <a:srgbClr val="FF0000"/>
                </a:solidFill>
              </a:rPr>
              <a:t>相当</a:t>
            </a:r>
            <a:r>
              <a:rPr lang="zh-CN" altLang="en-US" sz="5400" dirty="0" smtClean="0"/>
              <a:t>大</a:t>
            </a:r>
            <a:r>
              <a:rPr lang="zh-CN" altLang="en-US" dirty="0" smtClean="0"/>
              <a:t>的帮助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多反映程序运行时，计算机内存的变化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趣闻轶事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优点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生动活泼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驱赶睡意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引人深思</a:t>
            </a:r>
            <a:endParaRPr lang="en-US" altLang="zh-CN" dirty="0" smtClean="0"/>
          </a:p>
          <a:p>
            <a:r>
              <a:rPr lang="zh-CN" altLang="en-US" dirty="0" smtClean="0"/>
              <a:t>要点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不能跑题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不能喧宾夺主</a:t>
            </a:r>
            <a:endParaRPr lang="en-US" altLang="zh-CN" dirty="0" smtClean="0"/>
          </a:p>
          <a:p>
            <a:r>
              <a:rPr lang="zh-CN" altLang="en-US" dirty="0" smtClean="0"/>
              <a:t>缺点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没新意的故事讲出来会被喝倒彩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语言讲什么故事？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i="1" dirty="0" smtClean="0"/>
              <a:t>“C is quirky, flawed, and an enormous success.”</a:t>
            </a:r>
          </a:p>
          <a:p>
            <a:r>
              <a:rPr lang="zh-CN" altLang="en-US" dirty="0" smtClean="0"/>
              <a:t>一个电子游戏引发了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语言的诞生</a:t>
            </a:r>
            <a:endParaRPr lang="en-US" altLang="zh-CN" dirty="0" smtClean="0"/>
          </a:p>
          <a:p>
            <a:r>
              <a:rPr lang="en-US" altLang="zh-CN" dirty="0" err="1" smtClean="0"/>
              <a:t>Dijkstra</a:t>
            </a:r>
            <a:r>
              <a:rPr lang="zh-CN" altLang="en-US" dirty="0" smtClean="0"/>
              <a:t>和</a:t>
            </a:r>
            <a:r>
              <a:rPr lang="en-US" altLang="zh-CN" dirty="0" smtClean="0"/>
              <a:t>Knuth</a:t>
            </a:r>
            <a:r>
              <a:rPr lang="zh-CN" altLang="en-US" dirty="0" smtClean="0"/>
              <a:t>论战</a:t>
            </a:r>
            <a:r>
              <a:rPr lang="en-US" altLang="zh-CN" dirty="0" smtClean="0"/>
              <a:t>goto</a:t>
            </a:r>
          </a:p>
          <a:p>
            <a:r>
              <a:rPr lang="en-US" altLang="zh-CN" dirty="0" smtClean="0"/>
              <a:t>Knuth</a:t>
            </a:r>
            <a:r>
              <a:rPr lang="zh-CN" altLang="en-US" dirty="0" smtClean="0"/>
              <a:t>悬赏发现程序</a:t>
            </a:r>
            <a:r>
              <a:rPr lang="en-US" altLang="zh-CN" dirty="0" smtClean="0"/>
              <a:t>bug</a:t>
            </a:r>
            <a:r>
              <a:rPr lang="zh-CN" altLang="en-US" dirty="0" smtClean="0"/>
              <a:t>的人</a:t>
            </a:r>
            <a:endParaRPr lang="en-US" altLang="zh-CN" dirty="0" smtClean="0"/>
          </a:p>
          <a:p>
            <a:r>
              <a:rPr lang="en-US" altLang="zh-CN" dirty="0" smtClean="0"/>
              <a:t>C</a:t>
            </a:r>
            <a:r>
              <a:rPr lang="zh-CN" altLang="en-US" dirty="0" smtClean="0"/>
              <a:t>标准委员会讨论数组下标从</a:t>
            </a:r>
            <a:r>
              <a:rPr lang="en-US" altLang="zh-CN" dirty="0" smtClean="0"/>
              <a:t>0</a:t>
            </a:r>
            <a:r>
              <a:rPr lang="zh-CN" altLang="en-US" dirty="0" smtClean="0"/>
              <a:t>还是</a:t>
            </a:r>
            <a:r>
              <a:rPr lang="en-US" altLang="zh-CN" dirty="0" smtClean="0"/>
              <a:t>1</a:t>
            </a:r>
            <a:r>
              <a:rPr lang="zh-CN" altLang="en-US" dirty="0" smtClean="0"/>
              <a:t>开始</a:t>
            </a:r>
            <a:endParaRPr lang="en-US" altLang="zh-CN" dirty="0" smtClean="0"/>
          </a:p>
          <a:p>
            <a:r>
              <a:rPr lang="zh-CN" altLang="en-US" dirty="0" smtClean="0"/>
              <a:t>学院的科研成果怕见领导</a:t>
            </a:r>
            <a:endParaRPr lang="en-US" altLang="zh-CN" dirty="0" smtClean="0"/>
          </a:p>
          <a:p>
            <a:r>
              <a:rPr lang="zh-CN" altLang="en-US" dirty="0" smtClean="0"/>
              <a:t>用程序偷教师</a:t>
            </a:r>
            <a:r>
              <a:rPr lang="en-US" altLang="zh-CN" dirty="0" smtClean="0"/>
              <a:t>U</a:t>
            </a:r>
            <a:r>
              <a:rPr lang="zh-CN" altLang="en-US" dirty="0" smtClean="0"/>
              <a:t>盘里的考题</a:t>
            </a:r>
            <a:endParaRPr lang="en-US" altLang="zh-CN" dirty="0" smtClean="0"/>
          </a:p>
          <a:p>
            <a:r>
              <a:rPr lang="en-US" altLang="zh-CN" dirty="0" smtClean="0"/>
              <a:t>Windows 95/98</a:t>
            </a:r>
            <a:r>
              <a:rPr lang="zh-CN" altLang="en-US" dirty="0" smtClean="0"/>
              <a:t>，</a:t>
            </a:r>
            <a:r>
              <a:rPr lang="en-US" altLang="zh-CN" dirty="0" smtClean="0"/>
              <a:t>49.7</a:t>
            </a:r>
            <a:r>
              <a:rPr lang="zh-CN" altLang="en-US" dirty="0" smtClean="0"/>
              <a:t>天后死机</a:t>
            </a:r>
            <a:endParaRPr lang="en-US" altLang="zh-CN" dirty="0" smtClean="0"/>
          </a:p>
          <a:p>
            <a:r>
              <a:rPr lang="en-US" altLang="zh-CN" dirty="0" smtClean="0"/>
              <a:t>……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深层原理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透过原理，分析现象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原理是万物之始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从原理推理可得各种现象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现象纷繁芜杂，貌似高深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原理真的高深，却简单直接</a:t>
            </a:r>
            <a:endParaRPr lang="en-US" altLang="zh-CN" dirty="0" smtClean="0"/>
          </a:p>
          <a:p>
            <a:r>
              <a:rPr lang="zh-CN" altLang="en-US" dirty="0" smtClean="0"/>
              <a:t>讲透原理，引领思考，现象不攻自破</a:t>
            </a:r>
            <a:endParaRPr lang="en-US" altLang="zh-CN" dirty="0" smtClean="0"/>
          </a:p>
          <a:p>
            <a:r>
              <a:rPr lang="zh-CN" altLang="en-US" dirty="0" smtClean="0"/>
              <a:t>缺点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缺少深层思维能力的人，就吃不消了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做二级题，就会感觉可笑了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语言的原理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必须知道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语言每一点的来龙去脉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理解了计算机，才能理解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</a:t>
            </a:r>
            <a:endParaRPr lang="en-US" altLang="zh-CN" dirty="0" smtClean="0"/>
          </a:p>
          <a:p>
            <a:r>
              <a:rPr lang="zh-CN" altLang="en-US" dirty="0" smtClean="0"/>
              <a:t>一切都是计算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任何事物都要被表示成数字和公式的形式后，才能被计算机计算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计算法则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计算结果的值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计算结果的类型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计算的副作用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语言的原理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类型本不存在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所有数据都是二进制数，其类型取决于你怎么看待它</a:t>
            </a:r>
            <a:endParaRPr lang="en-US" altLang="zh-CN" dirty="0" smtClean="0"/>
          </a:p>
          <a:p>
            <a:r>
              <a:rPr lang="zh-CN" altLang="en-US" dirty="0" smtClean="0"/>
              <a:t>内存布局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栈、堆、静态空间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变量、数组、结构、函数调用</a:t>
            </a:r>
            <a:endParaRPr lang="en-US" altLang="zh-CN" dirty="0" smtClean="0"/>
          </a:p>
          <a:p>
            <a:r>
              <a:rPr lang="zh-CN" altLang="en-US" dirty="0" smtClean="0"/>
              <a:t>类型的无限组合</a:t>
            </a:r>
            <a:endParaRPr lang="en-US" altLang="zh-CN" dirty="0" smtClean="0"/>
          </a:p>
          <a:p>
            <a:r>
              <a:rPr lang="en-US" altLang="zh-CN" dirty="0" smtClean="0"/>
              <a:t>C</a:t>
            </a:r>
            <a:r>
              <a:rPr lang="zh-CN" altLang="en-US" dirty="0" smtClean="0"/>
              <a:t>标准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直观感知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并不是所有的知识都适合挖掘原理的</a:t>
            </a:r>
            <a:endParaRPr lang="en-US" altLang="zh-CN" dirty="0" smtClean="0"/>
          </a:p>
          <a:p>
            <a:r>
              <a:rPr lang="zh-CN" altLang="en-US" dirty="0" smtClean="0"/>
              <a:t>先直观感受，再深层解析，也是一种好方法</a:t>
            </a:r>
            <a:endParaRPr lang="en-US" altLang="zh-CN" dirty="0" smtClean="0"/>
          </a:p>
          <a:p>
            <a:r>
              <a:rPr lang="zh-CN" altLang="en-US" dirty="0" smtClean="0"/>
              <a:t>要分清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符合直观的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不符合直观的</a:t>
            </a:r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我的目标都达到了</a:t>
            </a:r>
            <a:endParaRPr lang="en-US" altLang="zh-CN" dirty="0" smtClean="0"/>
          </a:p>
          <a:p>
            <a:r>
              <a:rPr lang="zh-CN" altLang="en-US" dirty="0" smtClean="0"/>
              <a:t>从学生的话看我的目标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“只希望过了一段时间后我还能记住这些学过的吧</a:t>
            </a:r>
            <a:r>
              <a:rPr lang="en-US" altLang="zh-CN" dirty="0" smtClean="0"/>
              <a:t>,</a:t>
            </a:r>
            <a:r>
              <a:rPr lang="zh-CN" altLang="en-US" dirty="0" smtClean="0"/>
              <a:t>不过我相信</a:t>
            </a:r>
            <a:r>
              <a:rPr lang="en-US" altLang="zh-CN" dirty="0" smtClean="0"/>
              <a:t>C</a:t>
            </a:r>
            <a:r>
              <a:rPr lang="zh-CN" altLang="en-US" dirty="0" smtClean="0"/>
              <a:t>带给我的经历是难忘的</a:t>
            </a:r>
            <a:r>
              <a:rPr lang="en-US" altLang="zh-CN" dirty="0" smtClean="0"/>
              <a:t>.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“已经身在大二，但是一旦回忆起曾经那些为</a:t>
            </a:r>
            <a:r>
              <a:rPr lang="en-US" altLang="zh-CN" dirty="0" smtClean="0"/>
              <a:t>C</a:t>
            </a:r>
            <a:r>
              <a:rPr lang="zh-CN" altLang="en-US" dirty="0" smtClean="0"/>
              <a:t>疯狂的日子，我依旧喜欢，依旧欢喜，即便我的</a:t>
            </a:r>
            <a:r>
              <a:rPr lang="en-US" altLang="zh-CN" dirty="0" smtClean="0"/>
              <a:t>C</a:t>
            </a:r>
            <a:r>
              <a:rPr lang="zh-CN" altLang="en-US" dirty="0" smtClean="0"/>
              <a:t>成绩不是很好，但是我开始理解什么是学习。”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“岗哥让我们感受了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语言之美</a:t>
            </a:r>
            <a:r>
              <a:rPr lang="en-US" altLang="zh-CN" dirty="0" smtClean="0"/>
              <a:t>,</a:t>
            </a:r>
            <a:r>
              <a:rPr lang="zh-CN" altLang="en-US" dirty="0" smtClean="0"/>
              <a:t>他带我们走进了</a:t>
            </a:r>
            <a:r>
              <a:rPr lang="en-US" altLang="zh-CN" dirty="0" smtClean="0"/>
              <a:t>Ritchie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Thompson</a:t>
            </a:r>
            <a:r>
              <a:rPr lang="zh-CN" altLang="en-US" dirty="0" smtClean="0"/>
              <a:t>的世界．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但更重要的是他把我们引入了计算机世界，让我们在苦难过后为我们自己的专业而自豪，让我们产生无限的求知欲，慢慢地踏上我们各自的计算机之路！！！”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语言中可直观体会的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语言的一个哲学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不违背计算机的前提下，尽量符合人的习惯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人与计算机相抵触，绝对符合计算机</a:t>
            </a:r>
            <a:endParaRPr lang="en-US" altLang="zh-CN" dirty="0" smtClean="0"/>
          </a:p>
          <a:p>
            <a:r>
              <a:rPr lang="zh-CN" altLang="en-US" dirty="0" smtClean="0"/>
              <a:t>符合人举例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+ - * ()</a:t>
            </a:r>
          </a:p>
          <a:p>
            <a:pPr lvl="1"/>
            <a:r>
              <a:rPr lang="en-US" altLang="zh-CN" dirty="0" smtClean="0"/>
              <a:t>if-else, for, while, do-while</a:t>
            </a:r>
          </a:p>
          <a:p>
            <a:r>
              <a:rPr lang="zh-CN" altLang="en-US" dirty="0" smtClean="0"/>
              <a:t>符合计算机举例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/</a:t>
            </a:r>
          </a:p>
          <a:p>
            <a:pPr lvl="1"/>
            <a:r>
              <a:rPr lang="zh-CN" altLang="en-US" dirty="0" smtClean="0"/>
              <a:t>数组下标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旁征博引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引用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本学科其它课程的相关内容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它学科的相关内容</a:t>
            </a:r>
            <a:endParaRPr lang="en-US" altLang="zh-CN" dirty="0" smtClean="0"/>
          </a:p>
          <a:p>
            <a:r>
              <a:rPr lang="zh-CN" altLang="en-US" dirty="0" smtClean="0"/>
              <a:t>辅助理解本课程内容</a:t>
            </a:r>
            <a:endParaRPr lang="en-US" altLang="zh-CN" dirty="0" smtClean="0"/>
          </a:p>
          <a:p>
            <a:r>
              <a:rPr lang="zh-CN" altLang="en-US" dirty="0" smtClean="0"/>
              <a:t>“适度”引用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不可跑题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不可牵强附会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语言的旁征博引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计算机原理、体系结构、接口技术、汇编语言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二进制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整数和浮点数表示法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机器字长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带宽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函数调用</a:t>
            </a:r>
            <a:endParaRPr lang="en-US" altLang="zh-CN" dirty="0" smtClean="0"/>
          </a:p>
          <a:p>
            <a:r>
              <a:rPr lang="zh-CN" altLang="en-US" dirty="0" smtClean="0"/>
              <a:t>操作系统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内存布局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进程保护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文件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语言的旁征博引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编译原理、数据结构、算法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技术的用武之地</a:t>
            </a:r>
            <a:endParaRPr lang="en-US" altLang="zh-CN" dirty="0" smtClean="0"/>
          </a:p>
          <a:p>
            <a:r>
              <a:rPr lang="zh-CN" altLang="en-US" dirty="0" smtClean="0"/>
              <a:t>软件工程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代码风格和程序结构的重要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结构化程序设计和</a:t>
            </a:r>
            <a:r>
              <a:rPr lang="en-US" altLang="zh-CN" dirty="0" smtClean="0"/>
              <a:t>OO</a:t>
            </a:r>
          </a:p>
          <a:p>
            <a:r>
              <a:rPr lang="zh-CN" altLang="en-US" dirty="0" smtClean="0"/>
              <a:t>线性代数、工科数学、英语、组合数学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更具体的应用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语言的旁征博引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管理学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软件工程相关的内容</a:t>
            </a:r>
            <a:endParaRPr lang="en-US" altLang="zh-CN" dirty="0" smtClean="0"/>
          </a:p>
          <a:p>
            <a:r>
              <a:rPr lang="zh-CN" altLang="en-US" dirty="0" smtClean="0"/>
              <a:t>心理学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</a:t>
            </a:r>
            <a:r>
              <a:rPr lang="zh-CN" altLang="en-US" dirty="0" smtClean="0"/>
              <a:t>语言设计者为什么这么做</a:t>
            </a:r>
            <a:endParaRPr lang="en-US" altLang="zh-CN" dirty="0" smtClean="0"/>
          </a:p>
          <a:p>
            <a:r>
              <a:rPr lang="zh-CN" altLang="en-US" dirty="0" smtClean="0"/>
              <a:t>类比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音乐组合</a:t>
            </a:r>
            <a:r>
              <a:rPr lang="en-US" altLang="zh-CN" dirty="0" smtClean="0"/>
              <a:t>TWINS</a:t>
            </a:r>
            <a:r>
              <a:rPr lang="zh-CN" altLang="en-US" dirty="0" smtClean="0"/>
              <a:t>比喻指针和数组关系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倚天剑、屠龙刀比喻指针、类型强转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内功比喻算法，招式比喻编程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灵与肉，算法与程序结构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精彩互动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目的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让学生参与到课堂中来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思维与肉体俱在</a:t>
            </a:r>
            <a:endParaRPr lang="en-US" altLang="zh-CN" dirty="0" smtClean="0"/>
          </a:p>
          <a:p>
            <a:r>
              <a:rPr lang="zh-CN" altLang="en-US" dirty="0" smtClean="0"/>
              <a:t>手段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猜猜看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问未学的，先行思考，便于理解，引起下文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想一想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先给问题，令其解决，引起下文，给出答案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考考你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问已学的，复习巩固，增强自信，引起下文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学生提问并不是很好手段，但也可行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语言互动举例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溢出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short</a:t>
            </a:r>
            <a:r>
              <a:rPr lang="zh-CN" altLang="en-US" dirty="0" smtClean="0"/>
              <a:t>范围：</a:t>
            </a:r>
            <a:r>
              <a:rPr lang="en-US" altLang="zh-CN" dirty="0" smtClean="0"/>
              <a:t>-32768~32767</a:t>
            </a:r>
          </a:p>
          <a:p>
            <a:r>
              <a:rPr lang="zh-CN" altLang="en-US" dirty="0" smtClean="0"/>
              <a:t>如果赋值</a:t>
            </a:r>
            <a:r>
              <a:rPr lang="en-US" altLang="zh-CN" dirty="0" smtClean="0"/>
              <a:t>123456789</a:t>
            </a:r>
            <a:r>
              <a:rPr lang="zh-CN" altLang="en-US" dirty="0" smtClean="0"/>
              <a:t>，会如何？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学生瞎猜</a:t>
            </a:r>
            <a:endParaRPr lang="en-US" altLang="zh-CN" dirty="0" smtClean="0"/>
          </a:p>
          <a:p>
            <a:r>
              <a:rPr lang="zh-CN" altLang="en-US" dirty="0" smtClean="0"/>
              <a:t>验证一下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学生惊讶，并喊出初步猜想的规律</a:t>
            </a:r>
            <a:endParaRPr lang="en-US" altLang="zh-CN" dirty="0" smtClean="0"/>
          </a:p>
          <a:p>
            <a:r>
              <a:rPr lang="zh-CN" altLang="en-US" dirty="0" smtClean="0"/>
              <a:t>换几个数验证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学生再惊讶，发现了真正规律</a:t>
            </a:r>
            <a:endParaRPr lang="en-US" altLang="zh-CN" dirty="0" smtClean="0"/>
          </a:p>
          <a:p>
            <a:r>
              <a:rPr lang="zh-CN" altLang="en-US" dirty="0" smtClean="0"/>
              <a:t>用几个数考考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学生已经能算出答案是什么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学生欢呼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总结作业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课程三部曲：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r>
              <a:rPr lang="zh-CN" altLang="en-US" dirty="0" smtClean="0"/>
              <a:t>雾里看花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6</a:t>
            </a:r>
            <a:r>
              <a:rPr lang="zh-CN" altLang="en-US" dirty="0" smtClean="0"/>
              <a:t>学时讲完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包括分支、循环、函数、数组</a:t>
            </a:r>
            <a:endParaRPr lang="en-US" altLang="zh-CN" dirty="0" smtClean="0"/>
          </a:p>
          <a:p>
            <a:r>
              <a:rPr lang="zh-CN" altLang="en-US" dirty="0" smtClean="0"/>
              <a:t>庭中赏花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大讲特讲</a:t>
            </a:r>
            <a:endParaRPr lang="en-US" altLang="zh-CN" dirty="0" smtClean="0"/>
          </a:p>
          <a:p>
            <a:r>
              <a:rPr lang="zh-CN" altLang="en-US" dirty="0" smtClean="0"/>
              <a:t>辣手摧花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根据作业暴露的问题，做细致讲解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最特色所在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特色总结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使用先进的计算机、网络工具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减轻繁琐的工作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改变教学思维和手段</a:t>
            </a:r>
            <a:endParaRPr lang="en-US" altLang="zh-CN" dirty="0" smtClean="0"/>
          </a:p>
          <a:p>
            <a:r>
              <a:rPr lang="zh-CN" altLang="en-US" dirty="0" smtClean="0"/>
              <a:t>相信自己，相信学生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坚持自己想做的事情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相信学生的潜力无上限</a:t>
            </a:r>
            <a:endParaRPr lang="en-US" altLang="zh-CN" dirty="0" smtClean="0"/>
          </a:p>
          <a:p>
            <a:r>
              <a:rPr lang="zh-CN" altLang="en-US" dirty="0" smtClean="0"/>
              <a:t>使用贴近学生生活的语言和符号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拉近距离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提高趣味</a:t>
            </a:r>
            <a:endParaRPr lang="en-US" altLang="zh-CN" dirty="0" smtClean="0"/>
          </a:p>
          <a:p>
            <a:r>
              <a:rPr lang="zh-CN" altLang="en-US" dirty="0" smtClean="0"/>
              <a:t>专业、专业、再专业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 从专业的角度理解</a:t>
            </a:r>
            <a:r>
              <a:rPr lang="en-US" altLang="zh-CN" dirty="0" smtClean="0"/>
              <a:t>C</a:t>
            </a:r>
            <a:r>
              <a:rPr lang="zh-CN" altLang="en-US" dirty="0" smtClean="0"/>
              <a:t>，最简单、高效和意义深远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整体目标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zh-CN" altLang="en-US" dirty="0" smtClean="0"/>
              <a:t>“最后一次作业搞定了，也就意味着一切都结束了，这是我这学期付出最多的一门课，尽管在</a:t>
            </a:r>
            <a:r>
              <a:rPr lang="zh-CN" altLang="en-US" dirty="0" smtClean="0">
                <a:solidFill>
                  <a:srgbClr val="FF0000"/>
                </a:solidFill>
              </a:rPr>
              <a:t>入学前我连电脑都没碰几下</a:t>
            </a:r>
            <a:r>
              <a:rPr lang="zh-CN" altLang="en-US" dirty="0" smtClean="0"/>
              <a:t>，只是稀里糊涂的报了这个专业，</a:t>
            </a:r>
            <a:r>
              <a:rPr lang="zh-CN" altLang="en-US" dirty="0" smtClean="0">
                <a:solidFill>
                  <a:srgbClr val="FF0000"/>
                </a:solidFill>
              </a:rPr>
              <a:t>入学后，我还是对它很感兴趣</a:t>
            </a:r>
            <a:r>
              <a:rPr lang="zh-CN" altLang="en-US" dirty="0" smtClean="0"/>
              <a:t>。想一想，也只有这门课没逃过。大一上学期几乎所有课都学得很差劲，是因为没有认真学，如果都像学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语言这下功夫，应该不会学得那差。但是，还有哪门课能像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语言那样有吸引力，让人</a:t>
            </a:r>
            <a:r>
              <a:rPr lang="zh-CN" altLang="en-US" dirty="0" smtClean="0">
                <a:solidFill>
                  <a:srgbClr val="FF0000"/>
                </a:solidFill>
              </a:rPr>
              <a:t>诚心诚意的用功去学</a:t>
            </a:r>
            <a:r>
              <a:rPr lang="zh-CN" altLang="en-US" dirty="0" smtClean="0"/>
              <a:t>呢。”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课件秀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神秘一章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找别扭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CN" sz="240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int</a:t>
            </a:r>
            <a: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a=1;</a:t>
            </a:r>
            <a:b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z="240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if</a:t>
            </a:r>
            <a: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(a == 0)</a:t>
            </a:r>
            <a:b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	printf("OK");</a:t>
            </a:r>
          </a:p>
          <a:p>
            <a:endParaRPr lang="en-US" altLang="zh-CN" sz="2400">
              <a:solidFill>
                <a:srgbClr val="0000FF"/>
              </a:solidFill>
              <a:latin typeface="Courier New" pitchFamily="49" charset="0"/>
              <a:ea typeface="宋体" charset="-122"/>
            </a:endParaRPr>
          </a:p>
          <a:p>
            <a:endParaRPr lang="en-US" altLang="zh-CN" sz="2400">
              <a:solidFill>
                <a:srgbClr val="0000FF"/>
              </a:solidFill>
              <a:latin typeface="Courier New" pitchFamily="49" charset="0"/>
              <a:ea typeface="宋体" charset="-122"/>
            </a:endParaRPr>
          </a:p>
          <a:p>
            <a:endParaRPr lang="en-US" altLang="zh-CN" sz="2400">
              <a:solidFill>
                <a:srgbClr val="0000FF"/>
              </a:solidFill>
              <a:latin typeface="Courier New" pitchFamily="49" charset="0"/>
              <a:ea typeface="宋体" charset="-122"/>
            </a:endParaRPr>
          </a:p>
          <a:p>
            <a:r>
              <a:rPr lang="en-US" altLang="zh-CN" sz="240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int</a:t>
            </a:r>
            <a: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a=0;</a:t>
            </a:r>
            <a:b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z="240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if</a:t>
            </a:r>
            <a: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(a == 0)</a:t>
            </a:r>
            <a:b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	printf("OK");</a:t>
            </a:r>
          </a:p>
          <a:p>
            <a:endParaRPr lang="en-US" altLang="zh-CN" sz="2400">
              <a:solidFill>
                <a:srgbClr val="000000"/>
              </a:solidFill>
              <a:latin typeface="Courier New" pitchFamily="49" charset="0"/>
              <a:ea typeface="宋体" charset="-122"/>
            </a:endParaRPr>
          </a:p>
          <a:p>
            <a:endParaRPr lang="en-US" altLang="zh-CN" sz="2400">
              <a:solidFill>
                <a:srgbClr val="000000"/>
              </a:solidFill>
              <a:latin typeface="Courier New" pitchFamily="49" charset="0"/>
              <a:ea typeface="宋体" charset="-122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CN" sz="240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int</a:t>
            </a:r>
            <a: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a=1;</a:t>
            </a:r>
            <a:b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z="240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if</a:t>
            </a:r>
            <a: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(a = 0)</a:t>
            </a:r>
            <a:b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	printf("OK");</a:t>
            </a:r>
          </a:p>
          <a:p>
            <a:endParaRPr lang="zh-CN" altLang="en-US" sz="2400">
              <a:solidFill>
                <a:srgbClr val="000000"/>
              </a:solidFill>
              <a:latin typeface="Courier New" pitchFamily="49" charset="0"/>
              <a:ea typeface="宋体" charset="-122"/>
            </a:endParaRPr>
          </a:p>
          <a:p>
            <a:endParaRPr lang="zh-CN" altLang="en-US" sz="2400">
              <a:solidFill>
                <a:srgbClr val="000000"/>
              </a:solidFill>
              <a:latin typeface="Courier New" pitchFamily="49" charset="0"/>
              <a:ea typeface="宋体" charset="-122"/>
            </a:endParaRPr>
          </a:p>
          <a:p>
            <a:endParaRPr lang="en-US" altLang="zh-CN" sz="2400">
              <a:solidFill>
                <a:srgbClr val="0000FF"/>
              </a:solidFill>
              <a:latin typeface="Courier New" pitchFamily="49" charset="0"/>
              <a:ea typeface="宋体" charset="-122"/>
            </a:endParaRPr>
          </a:p>
          <a:p>
            <a:r>
              <a:rPr lang="en-US" altLang="zh-CN" sz="240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int</a:t>
            </a:r>
            <a: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a=0;</a:t>
            </a:r>
            <a:b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z="240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if</a:t>
            </a:r>
            <a: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(a = 0)</a:t>
            </a:r>
            <a:b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z="240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	printf("OK");</a:t>
            </a:r>
            <a:endParaRPr lang="zh-CN" altLang="en-US" sz="2400">
              <a:solidFill>
                <a:srgbClr val="000000"/>
              </a:solidFill>
              <a:latin typeface="Courier New" pitchFamily="49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  <p:bldP spid="12595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类型强转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宋体" charset="-122"/>
              </a:rPr>
              <a:t>可以通过“</a:t>
            </a:r>
            <a:r>
              <a:rPr lang="en-US" altLang="zh-CN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(</a:t>
            </a:r>
            <a:r>
              <a:rPr lang="zh-CN" altLang="en-US">
                <a:solidFill>
                  <a:schemeClr val="tx1"/>
                </a:solidFill>
                <a:ea typeface="宋体" charset="-122"/>
              </a:rPr>
              <a:t>类型</a:t>
            </a:r>
            <a:r>
              <a:rPr lang="en-US" altLang="zh-CN">
                <a:solidFill>
                  <a:schemeClr val="tx1"/>
                </a:solidFill>
                <a:latin typeface="Courier New" pitchFamily="49" charset="0"/>
                <a:ea typeface="宋体" charset="-122"/>
              </a:rPr>
              <a:t>)</a:t>
            </a:r>
            <a:r>
              <a:rPr lang="zh-CN" altLang="en-US">
                <a:solidFill>
                  <a:schemeClr val="tx1"/>
                </a:solidFill>
                <a:ea typeface="宋体" charset="-122"/>
              </a:rPr>
              <a:t>表达式</a:t>
            </a:r>
            <a:r>
              <a:rPr lang="zh-CN" altLang="en-US">
                <a:ea typeface="宋体" charset="-122"/>
              </a:rPr>
              <a:t>”的方式把表达式的值转为任意类型</a:t>
            </a:r>
          </a:p>
          <a:p>
            <a:pPr lvl="1"/>
            <a:r>
              <a:rPr lang="zh-CN" altLang="en-US">
                <a:ea typeface="宋体" charset="-122"/>
              </a:rPr>
              <a:t>强转时，你必须知道你在做什么</a:t>
            </a:r>
          </a:p>
          <a:p>
            <a:pPr lvl="1"/>
            <a:r>
              <a:rPr lang="zh-CN" altLang="en-US">
                <a:ea typeface="宋体" charset="-122"/>
              </a:rPr>
              <a:t>强转与指针，并称</a:t>
            </a:r>
            <a:r>
              <a:rPr lang="en-US" altLang="zh-CN">
                <a:ea typeface="宋体" charset="-122"/>
              </a:rPr>
              <a:t>C</a:t>
            </a:r>
            <a:r>
              <a:rPr lang="zh-CN" altLang="en-US">
                <a:ea typeface="宋体" charset="-122"/>
              </a:rPr>
              <a:t>语言两大神器，用好了可以呼风唤雨，用坏了就损兵折将</a:t>
            </a:r>
            <a:endParaRPr lang="en-US" altLang="zh-CN">
              <a:ea typeface="宋体" charset="-122"/>
            </a:endParaRPr>
          </a:p>
        </p:txBody>
      </p:sp>
      <p:pic>
        <p:nvPicPr>
          <p:cNvPr id="115716" name="Picture 4" descr="屠龙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06850"/>
            <a:ext cx="1511300" cy="1511300"/>
          </a:xfrm>
          <a:prstGeom prst="rect">
            <a:avLst/>
          </a:prstGeom>
          <a:noFill/>
        </p:spPr>
      </p:pic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692275" y="3933825"/>
            <a:ext cx="48895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itchFamily="2" charset="-122"/>
              </a:rPr>
              <a:t>屠</a:t>
            </a:r>
          </a:p>
          <a:p>
            <a:pPr algn="l"/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itchFamily="2" charset="-122"/>
              </a:rPr>
              <a:t>龙</a:t>
            </a:r>
            <a:b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itchFamily="2" charset="-122"/>
              </a:rPr>
            </a:b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itchFamily="2" charset="-122"/>
              </a:rPr>
              <a:t>刀</a:t>
            </a:r>
          </a:p>
        </p:txBody>
      </p:sp>
      <p:pic>
        <p:nvPicPr>
          <p:cNvPr id="115717" name="Picture 5" descr="倚天剑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9913" y="3978275"/>
            <a:ext cx="1539875" cy="1539875"/>
          </a:xfrm>
          <a:prstGeom prst="rect">
            <a:avLst/>
          </a:prstGeom>
          <a:noFill/>
        </p:spPr>
      </p:pic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6877050" y="3933825"/>
            <a:ext cx="48895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itchFamily="2" charset="-122"/>
              </a:rPr>
              <a:t>倚</a:t>
            </a:r>
          </a:p>
          <a:p>
            <a:pPr algn="l"/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itchFamily="2" charset="-122"/>
              </a:rPr>
              <a:t>天</a:t>
            </a:r>
          </a:p>
          <a:p>
            <a:pPr algn="l"/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itchFamily="2" charset="-122"/>
              </a:rPr>
              <a:t>剑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7934325" y="5926138"/>
            <a:ext cx="9318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2_Cast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  <p:bldP spid="115718" grpId="0"/>
      <p:bldP spid="11571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MCj039396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93663"/>
            <a:ext cx="9144001" cy="7043738"/>
          </a:xfrm>
          <a:prstGeom prst="rect">
            <a:avLst/>
          </a:prstGeom>
          <a:noFill/>
        </p:spPr>
      </p:pic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1038" y="573088"/>
            <a:ext cx="7797800" cy="839787"/>
          </a:xfrm>
        </p:spPr>
        <p:txBody>
          <a:bodyPr/>
          <a:lstStyle/>
          <a:p>
            <a:r>
              <a:rPr lang="zh-CN" altLang="en-US"/>
              <a:t>本章内容</a:t>
            </a:r>
            <a:endParaRPr lang="en-US" altLang="zh-CN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84313"/>
            <a:ext cx="3962400" cy="4611687"/>
          </a:xfrm>
        </p:spPr>
        <p:txBody>
          <a:bodyPr/>
          <a:lstStyle/>
          <a:p>
            <a:r>
              <a:rPr lang="zh-CN" altLang="en-US" sz="2400">
                <a:ea typeface="宋体" charset="-122"/>
                <a:hlinkClick r:id="rId4" action="ppaction://hlinksldjump"/>
              </a:rPr>
              <a:t>三种基本结构</a:t>
            </a:r>
            <a:endParaRPr lang="en-US" altLang="zh-CN" sz="2400">
              <a:ea typeface="宋体" charset="-122"/>
            </a:endParaRPr>
          </a:p>
          <a:p>
            <a:pPr lvl="1"/>
            <a:r>
              <a:rPr lang="zh-CN" altLang="en-US" sz="2000">
                <a:ea typeface="宋体" charset="-122"/>
              </a:rPr>
              <a:t>三分天下</a:t>
            </a:r>
            <a:endParaRPr lang="en-US" altLang="zh-CN" sz="2000">
              <a:ea typeface="宋体" charset="-122"/>
            </a:endParaRPr>
          </a:p>
          <a:p>
            <a:r>
              <a:rPr lang="zh-CN" altLang="en-US" sz="2400">
                <a:ea typeface="宋体" charset="-122"/>
                <a:hlinkClick r:id="rId5" action="ppaction://hlinksldjump"/>
              </a:rPr>
              <a:t>语句块</a:t>
            </a:r>
            <a:endParaRPr lang="zh-CN" altLang="en-US" sz="2400">
              <a:ea typeface="宋体" charset="-122"/>
            </a:endParaRPr>
          </a:p>
          <a:p>
            <a:pPr lvl="1"/>
            <a:r>
              <a:rPr lang="zh-CN" altLang="en-US" sz="2000">
                <a:ea typeface="宋体" charset="-122"/>
              </a:rPr>
              <a:t>画地为牢</a:t>
            </a:r>
          </a:p>
          <a:p>
            <a:r>
              <a:rPr lang="en-US" altLang="zh-CN" sz="2400">
                <a:solidFill>
                  <a:srgbClr val="0033CC"/>
                </a:solidFill>
                <a:latin typeface="Courier New" pitchFamily="49" charset="0"/>
                <a:ea typeface="宋体" charset="-122"/>
                <a:hlinkClick r:id="rId6" action="ppaction://hlinksldjump"/>
              </a:rPr>
              <a:t>if-else</a:t>
            </a:r>
            <a:endParaRPr lang="en-US" altLang="zh-CN" sz="2400">
              <a:solidFill>
                <a:srgbClr val="0033CC"/>
              </a:solidFill>
              <a:latin typeface="Courier New" pitchFamily="49" charset="0"/>
              <a:ea typeface="宋体" charset="-122"/>
            </a:endParaRPr>
          </a:p>
          <a:p>
            <a:pPr lvl="1"/>
            <a:r>
              <a:rPr lang="zh-CN" altLang="en-US" sz="2000">
                <a:ea typeface="宋体" charset="-122"/>
              </a:rPr>
              <a:t>如果</a:t>
            </a:r>
            <a:r>
              <a:rPr lang="en-US" altLang="zh-CN" sz="2000">
                <a:ea typeface="宋体" charset="-122"/>
              </a:rPr>
              <a:t>·</a:t>
            </a:r>
            <a:r>
              <a:rPr lang="zh-CN" altLang="en-US" sz="2000">
                <a:ea typeface="宋体" charset="-122"/>
              </a:rPr>
              <a:t>爱</a:t>
            </a:r>
            <a:endParaRPr lang="en-US" altLang="zh-CN" sz="2000">
              <a:ea typeface="宋体" charset="-122"/>
            </a:endParaRPr>
          </a:p>
          <a:p>
            <a:r>
              <a:rPr lang="en-US" altLang="zh-CN" sz="2400">
                <a:solidFill>
                  <a:srgbClr val="0033CC"/>
                </a:solidFill>
                <a:latin typeface="Courier New" pitchFamily="49" charset="0"/>
                <a:ea typeface="宋体" charset="-122"/>
                <a:hlinkClick r:id="rId7" action="ppaction://hlinksldjump"/>
              </a:rPr>
              <a:t>switch</a:t>
            </a:r>
            <a:endParaRPr lang="zh-CN" altLang="en-US" sz="2400">
              <a:ea typeface="宋体" charset="-122"/>
            </a:endParaRPr>
          </a:p>
          <a:p>
            <a:pPr lvl="1"/>
            <a:r>
              <a:rPr lang="zh-CN" altLang="en-US" sz="2000">
                <a:ea typeface="宋体" charset="-122"/>
              </a:rPr>
              <a:t>分道扬镳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sz="2400">
                <a:ea typeface="宋体" charset="-122"/>
                <a:hlinkClick r:id="rId8" action="ppaction://hlinksldjump"/>
              </a:rPr>
              <a:t>循环</a:t>
            </a:r>
            <a:endParaRPr lang="zh-CN" altLang="en-US" sz="2400">
              <a:ea typeface="宋体" charset="-122"/>
            </a:endParaRPr>
          </a:p>
          <a:p>
            <a:pPr lvl="1"/>
            <a:r>
              <a:rPr lang="zh-CN" altLang="en-US" sz="2000">
                <a:ea typeface="宋体" charset="-122"/>
              </a:rPr>
              <a:t>圈圈圆圆圈圈</a:t>
            </a:r>
            <a:endParaRPr lang="en-US" altLang="zh-CN" sz="2000">
              <a:ea typeface="宋体" charset="-122"/>
            </a:endParaRPr>
          </a:p>
          <a:p>
            <a:r>
              <a:rPr lang="en-US" altLang="zh-CN" sz="2400">
                <a:solidFill>
                  <a:srgbClr val="0033CC"/>
                </a:solidFill>
                <a:latin typeface="Courier New" pitchFamily="49" charset="0"/>
                <a:ea typeface="宋体" charset="-122"/>
                <a:hlinkClick r:id="rId9" action="ppaction://hlinksldjump"/>
              </a:rPr>
              <a:t>break</a:t>
            </a:r>
            <a:r>
              <a:rPr lang="zh-CN" altLang="en-US" sz="2400">
                <a:ea typeface="宋体" charset="-122"/>
                <a:hlinkClick r:id="rId9" action="ppaction://hlinksldjump"/>
              </a:rPr>
              <a:t>、</a:t>
            </a:r>
            <a:r>
              <a:rPr lang="en-US" altLang="zh-CN" sz="2400">
                <a:solidFill>
                  <a:srgbClr val="0033CC"/>
                </a:solidFill>
                <a:latin typeface="Courier New" pitchFamily="49" charset="0"/>
                <a:ea typeface="宋体" charset="-122"/>
                <a:hlinkClick r:id="rId9" action="ppaction://hlinksldjump"/>
              </a:rPr>
              <a:t>continue</a:t>
            </a:r>
            <a:endParaRPr lang="en-US" altLang="zh-CN" sz="2400">
              <a:solidFill>
                <a:srgbClr val="0033CC"/>
              </a:solidFill>
              <a:latin typeface="Courier New" pitchFamily="49" charset="0"/>
              <a:ea typeface="宋体" charset="-122"/>
            </a:endParaRPr>
          </a:p>
          <a:p>
            <a:pPr lvl="1"/>
            <a:r>
              <a:rPr lang="zh-CN" altLang="en-US" sz="2000">
                <a:ea typeface="宋体" charset="-122"/>
              </a:rPr>
              <a:t>打破怪圈</a:t>
            </a:r>
            <a:endParaRPr lang="en-US" altLang="zh-CN" sz="2000">
              <a:ea typeface="宋体" charset="-122"/>
            </a:endParaRPr>
          </a:p>
          <a:p>
            <a:r>
              <a:rPr lang="en-US" altLang="zh-CN" sz="2400">
                <a:solidFill>
                  <a:srgbClr val="0033CC"/>
                </a:solidFill>
                <a:latin typeface="Courier New" pitchFamily="49" charset="0"/>
                <a:ea typeface="宋体" charset="-122"/>
                <a:hlinkClick r:id="rId10" action="ppaction://hlinksldjump"/>
              </a:rPr>
              <a:t>goto</a:t>
            </a:r>
            <a:endParaRPr lang="zh-CN" altLang="en-US" sz="2400">
              <a:ea typeface="宋体" charset="-122"/>
            </a:endParaRPr>
          </a:p>
          <a:p>
            <a:pPr lvl="1"/>
            <a:r>
              <a:rPr lang="zh-CN" altLang="en-US" sz="2000">
                <a:ea typeface="宋体" charset="-122"/>
              </a:rPr>
              <a:t>去吧！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916113"/>
            <a:ext cx="2457450" cy="45243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指针的故事</a:t>
            </a:r>
            <a:endParaRPr lang="en-US" altLang="zh-CN" dirty="0" smtClean="0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CN" altLang="en-US" dirty="0" smtClean="0">
                <a:ea typeface="宋体" pitchFamily="2" charset="-122"/>
              </a:rPr>
              <a:t>是“稀饭”最挚爱的武器</a:t>
            </a:r>
          </a:p>
          <a:p>
            <a:pPr lvl="1" eaLnBrk="1">
              <a:defRPr/>
            </a:pPr>
            <a:r>
              <a:rPr lang="zh-CN" altLang="en-US" dirty="0" smtClean="0">
                <a:ea typeface="宋体" pitchFamily="2" charset="-122"/>
              </a:rPr>
              <a:t>稀饭 </a:t>
            </a:r>
            <a:r>
              <a:rPr lang="en-US" altLang="zh-CN" dirty="0" smtClean="0">
                <a:ea typeface="宋体" pitchFamily="2" charset="-122"/>
              </a:rPr>
              <a:t>== C Fans</a:t>
            </a:r>
          </a:p>
          <a:p>
            <a:pPr eaLnBrk="1">
              <a:defRPr/>
            </a:pPr>
            <a:r>
              <a:rPr lang="zh-CN" altLang="en-US" dirty="0" smtClean="0">
                <a:ea typeface="宋体" pitchFamily="2" charset="-122"/>
              </a:rPr>
              <a:t>很多“</a:t>
            </a:r>
            <a:r>
              <a:rPr lang="en-US" altLang="zh-CN" dirty="0" smtClean="0">
                <a:ea typeface="宋体" pitchFamily="2" charset="-122"/>
              </a:rPr>
              <a:t>Mission Impossible”</a:t>
            </a:r>
            <a:r>
              <a:rPr lang="zh-CN" altLang="en-US" dirty="0" smtClean="0">
                <a:ea typeface="宋体" pitchFamily="2" charset="-122"/>
              </a:rPr>
              <a:t>由指针完成</a:t>
            </a:r>
          </a:p>
          <a:p>
            <a:pPr lvl="1" eaLnBrk="1">
              <a:defRPr/>
            </a:pPr>
            <a:r>
              <a:rPr lang="zh-CN" altLang="en-US" dirty="0" smtClean="0">
                <a:ea typeface="宋体" pitchFamily="2" charset="-122"/>
              </a:rPr>
              <a:t>大多数语言都有无数的“不可能”</a:t>
            </a:r>
          </a:p>
          <a:p>
            <a:pPr lvl="1" eaLnBrk="1">
              <a:defRPr/>
            </a:pPr>
            <a:r>
              <a:rPr lang="zh-CN" altLang="en-US" dirty="0" smtClean="0">
                <a:ea typeface="宋体" pitchFamily="2" charset="-122"/>
              </a:rPr>
              <a:t>而</a:t>
            </a:r>
            <a:r>
              <a:rPr lang="en-US" altLang="zh-CN" dirty="0" smtClean="0">
                <a:ea typeface="宋体" pitchFamily="2" charset="-122"/>
              </a:rPr>
              <a:t>C</a:t>
            </a:r>
            <a:r>
              <a:rPr lang="zh-CN" altLang="en-US" dirty="0" smtClean="0">
                <a:ea typeface="宋体" pitchFamily="2" charset="-122"/>
              </a:rPr>
              <a:t>语言是</a:t>
            </a:r>
          </a:p>
          <a:p>
            <a:pPr lvl="2" eaLnBrk="1">
              <a:defRPr/>
            </a:pPr>
            <a:r>
              <a:rPr lang="zh-CN" altLang="en-US" dirty="0" smtClean="0">
                <a:ea typeface="宋体" pitchFamily="2" charset="-122"/>
              </a:rPr>
              <a:t>“一切皆有可能” </a:t>
            </a:r>
            <a:r>
              <a:rPr lang="en-US" altLang="zh-CN" dirty="0" smtClean="0">
                <a:ea typeface="宋体" pitchFamily="2" charset="-122"/>
              </a:rPr>
              <a:t>—— </a:t>
            </a:r>
            <a:endParaRPr lang="zh-CN" altLang="en-US" dirty="0" smtClean="0">
              <a:ea typeface="宋体" pitchFamily="2" charset="-122"/>
            </a:endParaRPr>
          </a:p>
          <a:p>
            <a:pPr lvl="2" eaLnBrk="1">
              <a:defRPr/>
            </a:pPr>
            <a:r>
              <a:rPr lang="en-US" altLang="zh-CN" dirty="0" smtClean="0">
                <a:ea typeface="宋体" pitchFamily="2" charset="-122"/>
              </a:rPr>
              <a:t>“Impossible is Nothing” ——</a:t>
            </a:r>
          </a:p>
        </p:txBody>
      </p:sp>
      <p:pic>
        <p:nvPicPr>
          <p:cNvPr id="294917" name="Picture 5"/>
          <p:cNvPicPr>
            <a:picLocks noChangeAspect="1" noChangeArrowheads="1"/>
          </p:cNvPicPr>
          <p:nvPr/>
        </p:nvPicPr>
        <p:blipFill>
          <a:blip r:embed="rId4"/>
          <a:srcRect r="47028" b="32907"/>
          <a:stretch>
            <a:fillRect/>
          </a:stretch>
        </p:blipFill>
        <p:spPr bwMode="auto">
          <a:xfrm>
            <a:off x="4857752" y="3786190"/>
            <a:ext cx="792163" cy="2492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 t="17046" b="18181"/>
          <a:stretch>
            <a:fillRect/>
          </a:stretch>
        </p:blipFill>
        <p:spPr bwMode="auto">
          <a:xfrm>
            <a:off x="5357818" y="4020382"/>
            <a:ext cx="714380" cy="46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4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4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4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4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4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4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指针与数组</a:t>
            </a:r>
            <a:endParaRPr lang="en-US" altLang="zh-CN" smtClean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CN" altLang="en-US" smtClean="0">
                <a:ea typeface="宋体" pitchFamily="2" charset="-122"/>
              </a:rPr>
              <a:t>指针可当作数组名使用，反之亦然</a:t>
            </a:r>
            <a:endParaRPr lang="en-US" altLang="zh-CN" smtClean="0">
              <a:ea typeface="宋体" pitchFamily="2" charset="-122"/>
            </a:endParaRPr>
          </a:p>
          <a:p>
            <a:pPr lvl="1" eaLnBrk="1">
              <a:defRPr/>
            </a:pPr>
            <a:r>
              <a:rPr lang="en-US" altLang="zh-CN" smtClean="0">
                <a:solidFill>
                  <a:srgbClr val="0000FF"/>
                </a:solidFill>
                <a:latin typeface="Courier New" pitchFamily="49" charset="0"/>
                <a:ea typeface="宋体" pitchFamily="2" charset="-122"/>
              </a:rPr>
              <a:t>int</a:t>
            </a:r>
            <a:r>
              <a:rPr lang="en-US" altLang="zh-CN" smtClean="0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  <a:t> *p, a[10];</a:t>
            </a:r>
            <a:br>
              <a:rPr lang="en-US" altLang="zh-CN" smtClean="0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</a:br>
            <a:r>
              <a:rPr lang="en-US" altLang="zh-CN" smtClean="0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  <a:t>p = a;</a:t>
            </a:r>
            <a:br>
              <a:rPr lang="en-US" altLang="zh-CN" smtClean="0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</a:br>
            <a:r>
              <a:rPr lang="en-US" altLang="zh-CN" smtClean="0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  <a:t>p[1] = 0;</a:t>
            </a:r>
            <a:br>
              <a:rPr lang="en-US" altLang="zh-CN" smtClean="0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</a:br>
            <a:r>
              <a:rPr lang="en-US" altLang="zh-CN" smtClean="0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  <a:t>*a = 0;</a:t>
            </a:r>
          </a:p>
        </p:txBody>
      </p:sp>
      <p:pic>
        <p:nvPicPr>
          <p:cNvPr id="24580" name="Picture 7" descr="twi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492375"/>
            <a:ext cx="247491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一个问题</a:t>
            </a:r>
            <a:endParaRPr lang="en-US" altLang="zh-CN" smtClean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CN" altLang="en-US" smtClean="0">
                <a:ea typeface="宋体" charset="-122"/>
              </a:rPr>
              <a:t>在程序里表示一个人（姓名、年龄、性别、身高、体重</a:t>
            </a:r>
            <a:r>
              <a:rPr lang="en-US" altLang="zh-CN" smtClean="0">
                <a:ea typeface="宋体" charset="-122"/>
              </a:rPr>
              <a:t>……</a:t>
            </a:r>
            <a:r>
              <a:rPr lang="zh-CN" altLang="en-US" smtClean="0">
                <a:ea typeface="宋体" charset="-122"/>
              </a:rPr>
              <a:t>），怎么表示？</a:t>
            </a:r>
          </a:p>
          <a:p>
            <a:pPr lvl="1" eaLnBrk="1">
              <a:defRPr/>
            </a:pPr>
            <a:r>
              <a:rPr lang="en-US" altLang="zh-CN" smtClean="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char</a:t>
            </a:r>
            <a:r>
              <a:rPr lang="en-US" altLang="zh-CN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	name[12];</a:t>
            </a:r>
            <a:br>
              <a:rPr lang="en-US" altLang="zh-CN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mtClean="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unsigned</a:t>
            </a:r>
            <a:r>
              <a:rPr lang="en-US" altLang="zh-CN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</a:t>
            </a:r>
            <a:r>
              <a:rPr lang="en-US" altLang="zh-CN" smtClean="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int</a:t>
            </a:r>
            <a:r>
              <a:rPr lang="en-US" altLang="zh-CN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age;</a:t>
            </a:r>
            <a:br>
              <a:rPr lang="en-US" altLang="zh-CN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mtClean="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char</a:t>
            </a:r>
            <a:r>
              <a:rPr lang="en-US" altLang="zh-CN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	sex;</a:t>
            </a:r>
          </a:p>
          <a:p>
            <a:pPr eaLnBrk="1">
              <a:defRPr/>
            </a:pPr>
            <a:r>
              <a:rPr lang="zh-CN" altLang="en-US" smtClean="0">
                <a:ea typeface="宋体" charset="-122"/>
              </a:rPr>
              <a:t>想表示多个人呢？</a:t>
            </a:r>
          </a:p>
          <a:p>
            <a:pPr lvl="1" eaLnBrk="1">
              <a:defRPr/>
            </a:pPr>
            <a:r>
              <a:rPr lang="zh-CN" altLang="en-US" smtClean="0">
                <a:ea typeface="宋体" charset="-122"/>
              </a:rPr>
              <a:t>定义多个数组？（有些搞笑了）</a:t>
            </a:r>
          </a:p>
        </p:txBody>
      </p:sp>
      <p:pic>
        <p:nvPicPr>
          <p:cNvPr id="215056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581525"/>
            <a:ext cx="1743075" cy="1638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15057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4724400"/>
            <a:ext cx="3600450" cy="1644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15058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2688" y="3716338"/>
            <a:ext cx="2881312" cy="2762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</a:t>
            </a:r>
            <a:r>
              <a:rPr lang="zh-CN" altLang="en-US" smtClean="0"/>
              <a:t>语言的解决办法</a:t>
            </a:r>
            <a:endParaRPr lang="en-US" altLang="zh-CN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altLang="zh-CN" sz="2400" smtClean="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struct</a:t>
            </a:r>
            <a: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person</a:t>
            </a:r>
            <a:b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{</a:t>
            </a:r>
            <a:b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	</a:t>
            </a:r>
            <a:r>
              <a:rPr lang="en-US" altLang="zh-CN" sz="2400" smtClean="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char</a:t>
            </a:r>
            <a: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name[12];</a:t>
            </a:r>
            <a:b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	</a:t>
            </a:r>
            <a:r>
              <a:rPr lang="en-US" altLang="zh-CN" sz="2400" smtClean="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unsigned</a:t>
            </a:r>
            <a: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</a:t>
            </a:r>
            <a:r>
              <a:rPr lang="en-US" altLang="zh-CN" sz="2400" smtClean="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int</a:t>
            </a:r>
            <a: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age;</a:t>
            </a:r>
            <a:b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	</a:t>
            </a:r>
            <a:r>
              <a:rPr lang="en-US" altLang="zh-CN" sz="2400" smtClean="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char</a:t>
            </a:r>
            <a: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sex;</a:t>
            </a:r>
            <a:b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};</a:t>
            </a:r>
          </a:p>
          <a:p>
            <a:pPr lvl="1" eaLnBrk="1">
              <a:defRPr/>
            </a:pPr>
            <a:r>
              <a:rPr lang="en-US" altLang="zh-CN" sz="2000" smtClean="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struct</a:t>
            </a:r>
            <a:r>
              <a:rPr lang="en-US" altLang="zh-CN" sz="20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person</a:t>
            </a:r>
            <a:r>
              <a:rPr lang="zh-CN" altLang="en-US" sz="2000" smtClean="0">
                <a:ea typeface="宋体" charset="-122"/>
              </a:rPr>
              <a:t>是一个类型</a:t>
            </a:r>
            <a:endParaRPr lang="en-US" altLang="zh-CN" sz="2000" smtClean="0">
              <a:solidFill>
                <a:srgbClr val="000000"/>
              </a:solidFill>
              <a:latin typeface="Courier New" pitchFamily="49" charset="0"/>
              <a:ea typeface="宋体" charset="-122"/>
            </a:endParaRPr>
          </a:p>
          <a:p>
            <a:pPr eaLnBrk="1">
              <a:defRPr/>
            </a:pPr>
            <a:r>
              <a:rPr lang="en-US" altLang="zh-CN" sz="2400" smtClean="0">
                <a:solidFill>
                  <a:srgbClr val="0000FF"/>
                </a:solidFill>
                <a:latin typeface="Courier New" pitchFamily="49" charset="0"/>
                <a:ea typeface="宋体" charset="-122"/>
              </a:rPr>
              <a:t>struct</a:t>
            </a:r>
            <a: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 person students[4];</a:t>
            </a:r>
          </a:p>
          <a:p>
            <a:pPr eaLnBrk="1">
              <a:defRPr/>
            </a:pPr>
            <a: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students[0].name</a:t>
            </a:r>
            <a:b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students[0].age</a:t>
            </a:r>
            <a:b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</a:br>
            <a:r>
              <a:rPr lang="en-US" altLang="zh-CN" sz="2400" smtClean="0">
                <a:solidFill>
                  <a:srgbClr val="000000"/>
                </a:solidFill>
                <a:latin typeface="Courier New" pitchFamily="49" charset="0"/>
                <a:ea typeface="宋体" charset="-122"/>
              </a:rPr>
              <a:t>students[0].sex</a:t>
            </a:r>
          </a:p>
          <a:p>
            <a:pPr lvl="1" eaLnBrk="1">
              <a:defRPr/>
            </a:pPr>
            <a:r>
              <a:rPr lang="zh-CN" altLang="en-US" sz="2000" smtClean="0">
                <a:ea typeface="宋体" charset="-122"/>
              </a:rPr>
              <a:t>它们都是变量，一般称为结构的成员变量</a:t>
            </a:r>
            <a:endParaRPr lang="en-US" altLang="zh-CN" sz="2000" smtClean="0">
              <a:ea typeface="宋体" charset="-122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900" y="1312863"/>
            <a:ext cx="3086100" cy="4924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428728" y="4214818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b="1" dirty="0" smtClean="0"/>
              <a:t>谢谢大家！</a:t>
            </a:r>
            <a:endParaRPr lang="zh-CN" altLang="en-US" sz="6600" b="1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32560" y="214290"/>
            <a:ext cx="7406640" cy="4500594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感谢</a:t>
            </a:r>
            <a:r>
              <a:rPr lang="en-US" altLang="zh-CN" dirty="0" err="1" smtClean="0"/>
              <a:t>moodle</a:t>
            </a:r>
            <a:endParaRPr lang="en-US" altLang="zh-CN" dirty="0" smtClean="0"/>
          </a:p>
          <a:p>
            <a:r>
              <a:rPr lang="zh-CN" altLang="en-US" dirty="0" smtClean="0"/>
              <a:t>感谢</a:t>
            </a:r>
            <a:r>
              <a:rPr lang="en-US" altLang="zh-CN" dirty="0" smtClean="0"/>
              <a:t>moss</a:t>
            </a:r>
          </a:p>
          <a:p>
            <a:r>
              <a:rPr lang="zh-CN" altLang="en-US" dirty="0" smtClean="0"/>
              <a:t>感谢</a:t>
            </a:r>
            <a:r>
              <a:rPr lang="en-US" altLang="zh-CN" dirty="0" err="1" smtClean="0"/>
              <a:t>gcc</a:t>
            </a:r>
            <a:endParaRPr lang="en-US" altLang="zh-CN" dirty="0" smtClean="0"/>
          </a:p>
          <a:p>
            <a:r>
              <a:rPr lang="zh-CN" altLang="en-US" dirty="0" smtClean="0"/>
              <a:t>感谢</a:t>
            </a:r>
            <a:r>
              <a:rPr lang="en-US" altLang="zh-CN" dirty="0" smtClean="0"/>
              <a:t>Code::blocks</a:t>
            </a:r>
          </a:p>
          <a:p>
            <a:r>
              <a:rPr lang="zh-CN" altLang="en-US" dirty="0" smtClean="0"/>
              <a:t>感谢王宇颖老师</a:t>
            </a:r>
            <a:endParaRPr lang="en-US" altLang="zh-CN" dirty="0" smtClean="0"/>
          </a:p>
          <a:p>
            <a:r>
              <a:rPr lang="zh-CN" altLang="en-US" dirty="0" smtClean="0"/>
              <a:t>感谢苏小红老师</a:t>
            </a:r>
            <a:endParaRPr lang="en-US" altLang="zh-CN" dirty="0" smtClean="0"/>
          </a:p>
          <a:p>
            <a:r>
              <a:rPr lang="zh-CN" altLang="en-US" dirty="0" smtClean="0"/>
              <a:t>感谢所有的助教、</a:t>
            </a:r>
            <a:r>
              <a:rPr lang="en-US" altLang="zh-CN" dirty="0" smtClean="0"/>
              <a:t>TA</a:t>
            </a:r>
          </a:p>
          <a:p>
            <a:r>
              <a:rPr lang="zh-CN" altLang="en-US" dirty="0" smtClean="0"/>
              <a:t>感谢语言基础教研室</a:t>
            </a:r>
            <a:endParaRPr lang="en-US" altLang="zh-CN" dirty="0" smtClean="0"/>
          </a:p>
          <a:p>
            <a:r>
              <a:rPr lang="zh-CN" altLang="en-US" dirty="0" smtClean="0"/>
              <a:t>感谢软件实验室</a:t>
            </a:r>
            <a:endParaRPr lang="en-US" altLang="zh-CN" dirty="0" smtClean="0"/>
          </a:p>
          <a:p>
            <a:r>
              <a:rPr lang="zh-CN" altLang="en-US" dirty="0" smtClean="0"/>
              <a:t>感谢所有的学生</a:t>
            </a:r>
            <a:endParaRPr lang="en-US" altLang="zh-CN" dirty="0" smtClean="0"/>
          </a:p>
          <a:p>
            <a:r>
              <a:rPr lang="zh-CN" altLang="en-US" dirty="0" smtClean="0"/>
              <a:t>感谢所有帮助过我的人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特别感谢所有批评过我的人！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整体目标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CN" altLang="en-US" dirty="0" smtClean="0"/>
              <a:t>“一学期</a:t>
            </a:r>
            <a:r>
              <a:rPr lang="en-US" altLang="zh-CN" dirty="0" smtClean="0">
                <a:solidFill>
                  <a:srgbClr val="FF0000"/>
                </a:solidFill>
              </a:rPr>
              <a:t>"</a:t>
            </a:r>
            <a:r>
              <a:rPr lang="zh-CN" altLang="en-US" dirty="0" smtClean="0">
                <a:solidFill>
                  <a:srgbClr val="FF0000"/>
                </a:solidFill>
              </a:rPr>
              <a:t>残酷的</a:t>
            </a:r>
            <a:r>
              <a:rPr lang="en-US" altLang="zh-CN" dirty="0" smtClean="0">
                <a:solidFill>
                  <a:srgbClr val="FF0000"/>
                </a:solidFill>
              </a:rPr>
              <a:t>"c</a:t>
            </a:r>
            <a:r>
              <a:rPr lang="zh-CN" altLang="en-US" dirty="0" smtClean="0">
                <a:solidFill>
                  <a:srgbClr val="FF0000"/>
                </a:solidFill>
              </a:rPr>
              <a:t>课</a:t>
            </a:r>
            <a:r>
              <a:rPr lang="zh-CN" altLang="en-US" dirty="0" smtClean="0"/>
              <a:t>就要过去了</a:t>
            </a:r>
            <a:r>
              <a:rPr lang="en-US" altLang="zh-CN" dirty="0" smtClean="0"/>
              <a:t>,</a:t>
            </a:r>
            <a:r>
              <a:rPr lang="zh-CN" altLang="en-US" dirty="0" smtClean="0"/>
              <a:t>有高兴也有失落</a:t>
            </a:r>
            <a:r>
              <a:rPr lang="en-US" altLang="zh-CN" dirty="0" smtClean="0"/>
              <a:t>.</a:t>
            </a:r>
            <a:r>
              <a:rPr lang="zh-CN" altLang="en-US" dirty="0" smtClean="0"/>
              <a:t>高兴暂时不用被舵主再</a:t>
            </a:r>
            <a:r>
              <a:rPr lang="en-US" altLang="zh-CN" dirty="0" smtClean="0"/>
              <a:t>"</a:t>
            </a:r>
            <a:r>
              <a:rPr lang="zh-CN" altLang="en-US" dirty="0" smtClean="0"/>
              <a:t>磨练</a:t>
            </a:r>
            <a:r>
              <a:rPr lang="en-US" altLang="zh-CN" dirty="0" smtClean="0"/>
              <a:t>"</a:t>
            </a:r>
            <a:r>
              <a:rPr lang="zh-CN" altLang="en-US" dirty="0" smtClean="0"/>
              <a:t>意志了</a:t>
            </a:r>
            <a:r>
              <a:rPr lang="en-US" altLang="zh-CN" dirty="0" smtClean="0"/>
              <a:t>,</a:t>
            </a:r>
            <a:r>
              <a:rPr lang="zh-CN" altLang="en-US" dirty="0" smtClean="0"/>
              <a:t>失落暂时告别了</a:t>
            </a:r>
            <a:r>
              <a:rPr lang="en-US" altLang="zh-CN" dirty="0" smtClean="0"/>
              <a:t>"</a:t>
            </a:r>
            <a:r>
              <a:rPr lang="zh-CN" altLang="en-US" dirty="0" smtClean="0"/>
              <a:t>比较</a:t>
            </a:r>
            <a:r>
              <a:rPr lang="en-US" altLang="zh-CN" dirty="0" smtClean="0"/>
              <a:t>"</a:t>
            </a:r>
            <a:r>
              <a:rPr lang="zh-CN" altLang="en-US" dirty="0" smtClean="0"/>
              <a:t>有意思的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</a:t>
            </a:r>
            <a:r>
              <a:rPr lang="en-US" altLang="zh-CN" dirty="0" smtClean="0"/>
              <a:t>.</a:t>
            </a:r>
            <a:br>
              <a:rPr lang="en-US" altLang="zh-CN" dirty="0" smtClean="0"/>
            </a:br>
            <a:r>
              <a:rPr lang="zh-CN" altLang="en-US" dirty="0" smtClean="0"/>
              <a:t>这学期最大的感想就是</a:t>
            </a:r>
            <a:r>
              <a:rPr lang="en-US" altLang="zh-CN" dirty="0" smtClean="0"/>
              <a:t>:</a:t>
            </a:r>
            <a:r>
              <a:rPr lang="zh-CN" altLang="en-US" dirty="0" smtClean="0">
                <a:solidFill>
                  <a:srgbClr val="FF0000"/>
                </a:solidFill>
              </a:rPr>
              <a:t>上课是没用的</a:t>
            </a:r>
            <a:r>
              <a:rPr lang="en-US" altLang="zh-CN" dirty="0" smtClean="0">
                <a:solidFill>
                  <a:srgbClr val="FF0000"/>
                </a:solidFill>
              </a:rPr>
              <a:t>,</a:t>
            </a:r>
            <a:r>
              <a:rPr lang="zh-CN" altLang="en-US" dirty="0" smtClean="0"/>
              <a:t>全在书上</a:t>
            </a:r>
            <a:r>
              <a:rPr lang="en-US" altLang="zh-CN" dirty="0" smtClean="0"/>
              <a:t>,</a:t>
            </a:r>
            <a:r>
              <a:rPr lang="zh-CN" altLang="en-US" dirty="0" smtClean="0"/>
              <a:t>自己回去找吧</a:t>
            </a:r>
            <a:r>
              <a:rPr lang="en-US" altLang="zh-CN" dirty="0" smtClean="0"/>
              <a:t>!</a:t>
            </a:r>
            <a:r>
              <a:rPr lang="zh-CN" altLang="en-US" dirty="0" smtClean="0"/>
              <a:t>在课堂上基本什么都听不动</a:t>
            </a:r>
            <a:r>
              <a:rPr lang="en-US" altLang="zh-CN" dirty="0" smtClean="0"/>
              <a:t>,</a:t>
            </a:r>
            <a:r>
              <a:rPr lang="zh-CN" altLang="en-US" dirty="0" smtClean="0">
                <a:solidFill>
                  <a:srgbClr val="FF0000"/>
                </a:solidFill>
              </a:rPr>
              <a:t>全靠自己回去看书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r>
              <a:rPr lang="zh-CN" altLang="en-US" dirty="0" smtClean="0">
                <a:solidFill>
                  <a:srgbClr val="FF0000"/>
                </a:solidFill>
              </a:rPr>
              <a:t>这种模式相当好</a:t>
            </a:r>
            <a:r>
              <a:rPr lang="en-US" altLang="zh-CN" dirty="0" smtClean="0">
                <a:solidFill>
                  <a:srgbClr val="FF0000"/>
                </a:solidFill>
              </a:rPr>
              <a:t>,</a:t>
            </a:r>
            <a:r>
              <a:rPr lang="zh-CN" altLang="en-US" dirty="0" smtClean="0"/>
              <a:t>教会了我</a:t>
            </a:r>
            <a:r>
              <a:rPr lang="en-US" altLang="zh-CN" dirty="0" smtClean="0">
                <a:solidFill>
                  <a:srgbClr val="FF0000"/>
                </a:solidFill>
              </a:rPr>
              <a:t>"</a:t>
            </a:r>
            <a:r>
              <a:rPr lang="zh-CN" altLang="en-US" dirty="0" smtClean="0">
                <a:solidFill>
                  <a:srgbClr val="FF0000"/>
                </a:solidFill>
              </a:rPr>
              <a:t>自学很重要</a:t>
            </a:r>
            <a:r>
              <a:rPr lang="en-US" altLang="zh-CN" dirty="0" smtClean="0">
                <a:solidFill>
                  <a:srgbClr val="FF0000"/>
                </a:solidFill>
              </a:rPr>
              <a:t>"."</a:t>
            </a:r>
            <a:r>
              <a:rPr lang="zh-CN" altLang="en-US" dirty="0" smtClean="0">
                <a:solidFill>
                  <a:srgbClr val="FF0000"/>
                </a:solidFill>
              </a:rPr>
              <a:t>鄙视老师</a:t>
            </a:r>
            <a:r>
              <a:rPr lang="en-US" altLang="zh-CN" dirty="0" smtClean="0">
                <a:solidFill>
                  <a:srgbClr val="FF0000"/>
                </a:solidFill>
              </a:rPr>
              <a:t>"."</a:t>
            </a:r>
            <a:r>
              <a:rPr lang="zh-CN" altLang="en-US" dirty="0" smtClean="0">
                <a:solidFill>
                  <a:srgbClr val="FF0000"/>
                </a:solidFill>
              </a:rPr>
              <a:t>鄙视课本</a:t>
            </a:r>
            <a:r>
              <a:rPr lang="en-US" altLang="zh-CN" dirty="0" smtClean="0">
                <a:solidFill>
                  <a:srgbClr val="FF0000"/>
                </a:solidFill>
              </a:rPr>
              <a:t>"."</a:t>
            </a:r>
            <a:r>
              <a:rPr lang="zh-CN" altLang="en-US" dirty="0" smtClean="0">
                <a:solidFill>
                  <a:srgbClr val="FF0000"/>
                </a:solidFill>
              </a:rPr>
              <a:t>一切在实践中寻找</a:t>
            </a:r>
            <a:r>
              <a:rPr lang="en-US" altLang="zh-CN" dirty="0" smtClean="0">
                <a:solidFill>
                  <a:srgbClr val="FF0000"/>
                </a:solidFill>
              </a:rPr>
              <a:t>“!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回去</a:t>
            </a:r>
            <a:r>
              <a:rPr lang="zh-CN" altLang="en-US" dirty="0" smtClean="0">
                <a:solidFill>
                  <a:srgbClr val="FF0000"/>
                </a:solidFill>
              </a:rPr>
              <a:t>和同学讨论相当重要</a:t>
            </a:r>
            <a:r>
              <a:rPr lang="en-US" altLang="zh-CN" dirty="0" smtClean="0"/>
              <a:t>(</a:t>
            </a:r>
            <a:r>
              <a:rPr lang="zh-CN" altLang="en-US" dirty="0" smtClean="0"/>
              <a:t>但不要抄袭</a:t>
            </a:r>
            <a:r>
              <a:rPr lang="en-US" altLang="zh-CN" dirty="0" smtClean="0"/>
              <a:t>),</a:t>
            </a:r>
            <a:r>
              <a:rPr lang="zh-CN" altLang="en-US" dirty="0" smtClean="0"/>
              <a:t>你可以问他大体的怎么做</a:t>
            </a:r>
            <a:r>
              <a:rPr lang="en-US" altLang="zh-CN" dirty="0" smtClean="0"/>
              <a:t>,</a:t>
            </a:r>
            <a:r>
              <a:rPr lang="zh-CN" altLang="en-US" dirty="0" smtClean="0"/>
              <a:t>但一定要转化为自己的东西</a:t>
            </a:r>
            <a:r>
              <a:rPr lang="en-US" altLang="zh-CN" dirty="0" smtClean="0"/>
              <a:t>,</a:t>
            </a:r>
            <a:r>
              <a:rPr lang="zh-CN" altLang="en-US" dirty="0" smtClean="0"/>
              <a:t>之后就会发现</a:t>
            </a:r>
            <a:r>
              <a:rPr lang="zh-CN" altLang="en-US" dirty="0" smtClean="0">
                <a:solidFill>
                  <a:srgbClr val="FF0000"/>
                </a:solidFill>
              </a:rPr>
              <a:t>自己学会了很多</a:t>
            </a:r>
            <a:r>
              <a:rPr lang="en-US" altLang="zh-CN" dirty="0" smtClean="0">
                <a:solidFill>
                  <a:srgbClr val="FF0000"/>
                </a:solidFill>
              </a:rPr>
              <a:t>!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总之</a:t>
            </a:r>
            <a:r>
              <a:rPr lang="en-US" altLang="zh-CN" dirty="0" smtClean="0"/>
              <a:t>,</a:t>
            </a:r>
            <a:r>
              <a:rPr lang="zh-CN" altLang="en-US" dirty="0" smtClean="0">
                <a:solidFill>
                  <a:srgbClr val="FF0000"/>
                </a:solidFill>
              </a:rPr>
              <a:t>舵主的课没啥用</a:t>
            </a:r>
            <a:r>
              <a:rPr lang="en-US" altLang="zh-CN" dirty="0" smtClean="0"/>
              <a:t>,"</a:t>
            </a:r>
            <a:r>
              <a:rPr lang="zh-CN" altLang="en-US" dirty="0" smtClean="0"/>
              <a:t>粗枝大叶</a:t>
            </a:r>
            <a:r>
              <a:rPr lang="en-US" altLang="zh-CN" dirty="0" smtClean="0"/>
              <a:t>"</a:t>
            </a:r>
            <a:r>
              <a:rPr lang="zh-CN" altLang="en-US" dirty="0" smtClean="0"/>
              <a:t>嘀</a:t>
            </a:r>
            <a:r>
              <a:rPr lang="en-US" altLang="zh-CN" dirty="0" smtClean="0"/>
              <a:t>~~,</a:t>
            </a:r>
            <a:r>
              <a:rPr lang="zh-CN" altLang="en-US" dirty="0" smtClean="0"/>
              <a:t>他只是引导我们进入大门</a:t>
            </a:r>
            <a:r>
              <a:rPr lang="en-US" altLang="zh-CN" dirty="0" smtClean="0"/>
              <a:t>,</a:t>
            </a:r>
            <a:r>
              <a:rPr lang="zh-CN" altLang="en-US" dirty="0" smtClean="0">
                <a:solidFill>
                  <a:srgbClr val="FF0000"/>
                </a:solidFill>
              </a:rPr>
              <a:t>真正的世界还得自己认识</a:t>
            </a:r>
            <a:r>
              <a:rPr lang="en-US" altLang="zh-CN" dirty="0" smtClean="0">
                <a:solidFill>
                  <a:srgbClr val="FF0000"/>
                </a:solidFill>
              </a:rPr>
              <a:t>!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手段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奇招怪式，历经实战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db">
  <a:themeElements>
    <a:clrScheme name="bluedb 5">
      <a:dk1>
        <a:srgbClr val="000000"/>
      </a:dk1>
      <a:lt1>
        <a:srgbClr val="FFFFFF"/>
      </a:lt1>
      <a:dk2>
        <a:srgbClr val="000000"/>
      </a:dk2>
      <a:lt2>
        <a:srgbClr val="9F9F9F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bluedb">
      <a:majorFont>
        <a:latin typeface="Times New Roman"/>
        <a:ea typeface="黑体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lued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d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d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d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d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d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d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8633</TotalTime>
  <Words>3743</Words>
  <Application>Microsoft Office PowerPoint</Application>
  <PresentationFormat>全屏显示(4:3)</PresentationFormat>
  <Paragraphs>701</Paragraphs>
  <Slides>78</Slides>
  <Notes>78</Notes>
  <HiddenSlides>1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78</vt:i4>
      </vt:variant>
    </vt:vector>
  </HeadingPairs>
  <TitlesOfParts>
    <vt:vector size="80" baseType="lpstr">
      <vt:lpstr>夏至</vt:lpstr>
      <vt:lpstr>bluedb</vt:lpstr>
      <vt:lpstr>C语言四年课程经验总结</vt:lpstr>
      <vt:lpstr>内容提要</vt:lpstr>
      <vt:lpstr>局限</vt:lpstr>
      <vt:lpstr>局限</vt:lpstr>
      <vt:lpstr>目标</vt:lpstr>
      <vt:lpstr>目标</vt:lpstr>
      <vt:lpstr>整体目标</vt:lpstr>
      <vt:lpstr>整体目标</vt:lpstr>
      <vt:lpstr>手段</vt:lpstr>
      <vt:lpstr>手段</vt:lpstr>
      <vt:lpstr>推卸责任的思路</vt:lpstr>
      <vt:lpstr>555分制</vt:lpstr>
      <vt:lpstr>moodle统计成绩</vt:lpstr>
      <vt:lpstr>难度递减的作业（实验）</vt:lpstr>
      <vt:lpstr>难度递减的作业（实验）</vt:lpstr>
      <vt:lpstr>幻灯片 16</vt:lpstr>
      <vt:lpstr>作业简介</vt:lpstr>
      <vt:lpstr>作业简介</vt:lpstr>
      <vt:lpstr>作业简介</vt:lpstr>
      <vt:lpstr>作业简介</vt:lpstr>
      <vt:lpstr>作业简介</vt:lpstr>
      <vt:lpstr>作业简介</vt:lpstr>
      <vt:lpstr>学生反馈</vt:lpstr>
      <vt:lpstr>学生反馈</vt:lpstr>
      <vt:lpstr>作业自动评判</vt:lpstr>
      <vt:lpstr>学生反馈</vt:lpstr>
      <vt:lpstr>严打雷同作业</vt:lpstr>
      <vt:lpstr>幻灯片 28</vt:lpstr>
      <vt:lpstr>幻灯片 29</vt:lpstr>
      <vt:lpstr>严打雷同作业</vt:lpstr>
      <vt:lpstr>禁止助教“辅导”</vt:lpstr>
      <vt:lpstr>不给教材，只给禁书</vt:lpstr>
      <vt:lpstr>我推荐的书</vt:lpstr>
      <vt:lpstr>教师偷懒的讨论区</vt:lpstr>
      <vt:lpstr>幻灯片 35</vt:lpstr>
      <vt:lpstr>学生反馈</vt:lpstr>
      <vt:lpstr>屡次被骂的真言堂</vt:lpstr>
      <vt:lpstr>真言举例</vt:lpstr>
      <vt:lpstr>网上自测题和公开的旧试卷</vt:lpstr>
      <vt:lpstr>幻灯片 40</vt:lpstr>
      <vt:lpstr>幻灯片 41</vt:lpstr>
      <vt:lpstr>开卷有益</vt:lpstr>
      <vt:lpstr>一些噱头</vt:lpstr>
      <vt:lpstr>Write in C</vt:lpstr>
      <vt:lpstr>课堂</vt:lpstr>
      <vt:lpstr>“没用”的课堂</vt:lpstr>
      <vt:lpstr>以后再也不去上C语言课了 http://sunner.cn/truth/read.php?id=2607</vt:lpstr>
      <vt:lpstr>课堂上做什么</vt:lpstr>
      <vt:lpstr>认清地位</vt:lpstr>
      <vt:lpstr>C语言怎么认清地位</vt:lpstr>
      <vt:lpstr>语言受欢迎程度</vt:lpstr>
      <vt:lpstr>现场演示</vt:lpstr>
      <vt:lpstr>C语言的演示</vt:lpstr>
      <vt:lpstr>趣闻轶事</vt:lpstr>
      <vt:lpstr>C语言讲什么故事？</vt:lpstr>
      <vt:lpstr>深层原理</vt:lpstr>
      <vt:lpstr>C语言的原理</vt:lpstr>
      <vt:lpstr>C语言的原理</vt:lpstr>
      <vt:lpstr>直观感知</vt:lpstr>
      <vt:lpstr>C语言中可直观体会的</vt:lpstr>
      <vt:lpstr>旁征博引</vt:lpstr>
      <vt:lpstr>C语言的旁征博引</vt:lpstr>
      <vt:lpstr>C语言的旁征博引</vt:lpstr>
      <vt:lpstr>C语言的旁征博引</vt:lpstr>
      <vt:lpstr>精彩互动</vt:lpstr>
      <vt:lpstr>C语言互动举例——溢出</vt:lpstr>
      <vt:lpstr>总结作业</vt:lpstr>
      <vt:lpstr>总结</vt:lpstr>
      <vt:lpstr>特色总结</vt:lpstr>
      <vt:lpstr>课件秀</vt:lpstr>
      <vt:lpstr>找别扭</vt:lpstr>
      <vt:lpstr>类型强转</vt:lpstr>
      <vt:lpstr>本章内容</vt:lpstr>
      <vt:lpstr>指针的故事</vt:lpstr>
      <vt:lpstr>指针与数组</vt:lpstr>
      <vt:lpstr>一个问题</vt:lpstr>
      <vt:lpstr>C语言的解决办法</vt:lpstr>
      <vt:lpstr>谢谢大家！</vt:lpstr>
    </vt:vector>
  </TitlesOfParts>
  <Company>HIT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C语言4年课程经验总结</dc:title>
  <dc:creator>Sunner Sun</dc:creator>
  <cp:lastModifiedBy>Sunner Sun</cp:lastModifiedBy>
  <cp:revision>700</cp:revision>
  <dcterms:created xsi:type="dcterms:W3CDTF">2006-12-22T18:08:12Z</dcterms:created>
  <dcterms:modified xsi:type="dcterms:W3CDTF">2006-12-29T05:19:35Z</dcterms:modified>
</cp:coreProperties>
</file>